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7.xml" ContentType="application/vnd.openxmlformats-officedocument.presentationml.tags+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1.xml" ContentType="application/vnd.openxmlformats-officedocument.presentationml.tags+xml"/>
  <Override PartName="/ppt/notesSlides/notesSlide49.xml" ContentType="application/vnd.openxmlformats-officedocument.presentationml.notesSlide+xml"/>
  <Override PartName="/ppt/tags/tag22.xml" ContentType="application/vnd.openxmlformats-officedocument.presentationml.tags+xml"/>
  <Override PartName="/ppt/notesSlides/notesSlide50.xml" ContentType="application/vnd.openxmlformats-officedocument.presentationml.notesSlide+xml"/>
  <Override PartName="/ppt/tags/tag23.xml" ContentType="application/vnd.openxmlformats-officedocument.presentationml.tags+xml"/>
  <Override PartName="/ppt/notesSlides/notesSlide51.xml" ContentType="application/vnd.openxmlformats-officedocument.presentationml.notesSlide+xml"/>
  <Override PartName="/ppt/tags/tag24.xml" ContentType="application/vnd.openxmlformats-officedocument.presentationml.tags+xml"/>
  <Override PartName="/ppt/notesSlides/notesSlide52.xml" ContentType="application/vnd.openxmlformats-officedocument.presentationml.notesSlide+xml"/>
  <Override PartName="/ppt/tags/tag25.xml" ContentType="application/vnd.openxmlformats-officedocument.presentationml.tags+xml"/>
  <Override PartName="/ppt/notesSlides/notesSlide53.xml" ContentType="application/vnd.openxmlformats-officedocument.presentationml.notesSlide+xml"/>
  <Override PartName="/ppt/tags/tag26.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7.xml" ContentType="application/vnd.openxmlformats-officedocument.presentationml.tags+xml"/>
  <Override PartName="/ppt/notesSlides/notesSlide56.xml" ContentType="application/vnd.openxmlformats-officedocument.presentationml.notesSlide+xml"/>
  <Override PartName="/ppt/tags/tag28.xml" ContentType="application/vnd.openxmlformats-officedocument.presentationml.tags+xml"/>
  <Override PartName="/ppt/notesSlides/notesSlide57.xml" ContentType="application/vnd.openxmlformats-officedocument.presentationml.notesSlide+xml"/>
  <Override PartName="/ppt/tags/tag2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30.xml" ContentType="application/vnd.openxmlformats-officedocument.presentationml.tags+xml"/>
  <Override PartName="/ppt/notesSlides/notesSlide61.xml" ContentType="application/vnd.openxmlformats-officedocument.presentationml.notesSlide+xml"/>
  <Override PartName="/ppt/tags/tag31.xml" ContentType="application/vnd.openxmlformats-officedocument.presentationml.tags+xml"/>
  <Override PartName="/ppt/notesSlides/notesSlide62.xml" ContentType="application/vnd.openxmlformats-officedocument.presentationml.notesSlide+xml"/>
  <Override PartName="/ppt/tags/tag3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3.xml" ContentType="application/vnd.openxmlformats-officedocument.presentationml.tags+xml"/>
  <Override PartName="/ppt/notesSlides/notesSlide65.xml" ContentType="application/vnd.openxmlformats-officedocument.presentationml.notesSlide+xml"/>
  <Override PartName="/ppt/tags/tag34.xml" ContentType="application/vnd.openxmlformats-officedocument.presentationml.tags+xml"/>
  <Override PartName="/ppt/notesSlides/notesSlide66.xml" ContentType="application/vnd.openxmlformats-officedocument.presentationml.notesSlide+xml"/>
  <Override PartName="/ppt/tags/tag35.xml" ContentType="application/vnd.openxmlformats-officedocument.presentationml.tags+xml"/>
  <Override PartName="/ppt/notesSlides/notesSlide67.xml" ContentType="application/vnd.openxmlformats-officedocument.presentationml.notesSlide+xml"/>
  <Override PartName="/ppt/tags/tag36.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75"/>
  </p:notesMasterIdLst>
  <p:handoutMasterIdLst>
    <p:handoutMasterId r:id="rId76"/>
  </p:handoutMasterIdLst>
  <p:sldIdLst>
    <p:sldId id="257" r:id="rId6"/>
    <p:sldId id="260" r:id="rId7"/>
    <p:sldId id="262" r:id="rId8"/>
    <p:sldId id="263" r:id="rId9"/>
    <p:sldId id="366" r:id="rId10"/>
    <p:sldId id="346" r:id="rId11"/>
    <p:sldId id="267" r:id="rId12"/>
    <p:sldId id="367" r:id="rId13"/>
    <p:sldId id="269" r:id="rId14"/>
    <p:sldId id="270" r:id="rId15"/>
    <p:sldId id="271" r:id="rId16"/>
    <p:sldId id="350" r:id="rId17"/>
    <p:sldId id="352" r:id="rId18"/>
    <p:sldId id="353" r:id="rId19"/>
    <p:sldId id="276" r:id="rId20"/>
    <p:sldId id="277" r:id="rId21"/>
    <p:sldId id="1111" r:id="rId22"/>
    <p:sldId id="280" r:id="rId23"/>
    <p:sldId id="372" r:id="rId24"/>
    <p:sldId id="275" r:id="rId25"/>
    <p:sldId id="278" r:id="rId26"/>
    <p:sldId id="329" r:id="rId27"/>
    <p:sldId id="373" r:id="rId28"/>
    <p:sldId id="1097" r:id="rId29"/>
    <p:sldId id="355" r:id="rId30"/>
    <p:sldId id="356" r:id="rId31"/>
    <p:sldId id="357" r:id="rId32"/>
    <p:sldId id="358" r:id="rId33"/>
    <p:sldId id="359" r:id="rId34"/>
    <p:sldId id="1110" r:id="rId35"/>
    <p:sldId id="1109" r:id="rId36"/>
    <p:sldId id="1106" r:id="rId37"/>
    <p:sldId id="1107" r:id="rId38"/>
    <p:sldId id="286" r:id="rId39"/>
    <p:sldId id="349" r:id="rId40"/>
    <p:sldId id="287" r:id="rId41"/>
    <p:sldId id="291" r:id="rId42"/>
    <p:sldId id="290" r:id="rId43"/>
    <p:sldId id="328" r:id="rId44"/>
    <p:sldId id="343" r:id="rId45"/>
    <p:sldId id="334" r:id="rId46"/>
    <p:sldId id="285" r:id="rId47"/>
    <p:sldId id="323" r:id="rId48"/>
    <p:sldId id="324" r:id="rId49"/>
    <p:sldId id="331" r:id="rId50"/>
    <p:sldId id="332" r:id="rId51"/>
    <p:sldId id="333" r:id="rId52"/>
    <p:sldId id="330" r:id="rId53"/>
    <p:sldId id="336" r:id="rId54"/>
    <p:sldId id="337" r:id="rId55"/>
    <p:sldId id="369" r:id="rId56"/>
    <p:sldId id="368" r:id="rId57"/>
    <p:sldId id="371" r:id="rId58"/>
    <p:sldId id="370" r:id="rId59"/>
    <p:sldId id="342" r:id="rId60"/>
    <p:sldId id="348" r:id="rId61"/>
    <p:sldId id="327" r:id="rId62"/>
    <p:sldId id="344" r:id="rId63"/>
    <p:sldId id="378" r:id="rId64"/>
    <p:sldId id="383" r:id="rId65"/>
    <p:sldId id="376" r:id="rId66"/>
    <p:sldId id="382" r:id="rId67"/>
    <p:sldId id="1102" r:id="rId68"/>
    <p:sldId id="1096" r:id="rId69"/>
    <p:sldId id="1090" r:id="rId70"/>
    <p:sldId id="1095" r:id="rId71"/>
    <p:sldId id="1108" r:id="rId72"/>
    <p:sldId id="1105" r:id="rId73"/>
    <p:sldId id="345" r:id="rId7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CD0000"/>
    <a:srgbClr val="0F0C09"/>
    <a:srgbClr val="FFAE0D"/>
    <a:srgbClr val="2C3234"/>
    <a:srgbClr val="6D6E6F"/>
    <a:srgbClr val="342313"/>
    <a:srgbClr val="FFF5E0"/>
    <a:srgbClr val="10253F"/>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54" autoAdjust="0"/>
    <p:restoredTop sz="96106" autoAdjust="0"/>
  </p:normalViewPr>
  <p:slideViewPr>
    <p:cSldViewPr snapToGrid="0" snapToObjects="1">
      <p:cViewPr>
        <p:scale>
          <a:sx n="70" d="100"/>
          <a:sy n="70" d="100"/>
        </p:scale>
        <p:origin x="600" y="883"/>
      </p:cViewPr>
      <p:guideLst>
        <p:guide orient="horz" pos="2184"/>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7241F-3C5A-FC60-718D-AF5BF2F44E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A28E8-97BB-54EA-DB8F-471BA488C1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EB2C666-3D3A-471C-B5AC-68CCAEAF3AAE}" type="datetimeFigureOut">
              <a:rPr lang="en-US" smtClean="0"/>
              <a:t>11/18/2024</a:t>
            </a:fld>
            <a:endParaRPr lang="en-US"/>
          </a:p>
        </p:txBody>
      </p:sp>
      <p:sp>
        <p:nvSpPr>
          <p:cNvPr id="4" name="Footer Placeholder 3">
            <a:extLst>
              <a:ext uri="{FF2B5EF4-FFF2-40B4-BE49-F238E27FC236}">
                <a16:creationId xmlns:a16="http://schemas.microsoft.com/office/drawing/2014/main" id="{CA2E0E2A-5A5B-564F-EBEE-27847EF73E9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FB6AF-4F4C-4570-86DA-9291C12618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033711-92C1-4DED-8BBD-97E9F8A14356}" type="slidenum">
              <a:rPr lang="en-US" smtClean="0"/>
              <a:t>‹#›</a:t>
            </a:fld>
            <a:endParaRPr lang="en-US"/>
          </a:p>
        </p:txBody>
      </p:sp>
    </p:spTree>
    <p:extLst>
      <p:ext uri="{BB962C8B-B14F-4D97-AF65-F5344CB8AC3E}">
        <p14:creationId xmlns:p14="http://schemas.microsoft.com/office/powerpoint/2010/main" val="2489509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D6605A-3A75-4E20-BD6B-14B687F1F9E4}" type="datetimeFigureOut">
              <a:rPr lang="en-US" smtClean="0"/>
              <a:t>11/18/2024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B7AB7-A0EE-4B74-8FC2-24A4AD911861}" type="slidenum">
              <a:rPr lang="en-US" smtClean="0"/>
              <a:t>‹#›</a:t>
            </a:fld>
            <a:endParaRPr lang="en-US"/>
          </a:p>
        </p:txBody>
      </p:sp>
    </p:spTree>
    <p:extLst>
      <p:ext uri="{BB962C8B-B14F-4D97-AF65-F5344CB8AC3E}">
        <p14:creationId xmlns:p14="http://schemas.microsoft.com/office/powerpoint/2010/main" val="132800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5"/>
          </p:nvPr>
        </p:nvSpPr>
        <p:spPr/>
        <p:txBody>
          <a:bodyPr/>
          <a:lstStyle/>
          <a:p>
            <a:fld id="{396B7AB7-A0EE-4B74-8FC2-24A4AD911861}" type="slidenum">
              <a:rPr lang="en-US" smtClean="0"/>
              <a:t>1</a:t>
            </a:fld>
            <a:endParaRPr lang="en-US"/>
          </a:p>
        </p:txBody>
      </p:sp>
    </p:spTree>
    <p:extLst>
      <p:ext uri="{BB962C8B-B14F-4D97-AF65-F5344CB8AC3E}">
        <p14:creationId xmlns:p14="http://schemas.microsoft.com/office/powerpoint/2010/main" val="350021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are the four required postings for the Hot Supper Program. The Offer vs</a:t>
            </a:r>
            <a:r>
              <a:rPr lang="en-US" baseline="0" dirty="0"/>
              <a:t> Serve Supper Guide, the </a:t>
            </a:r>
            <a:r>
              <a:rPr lang="en-US" dirty="0"/>
              <a:t>Supper Menu, the Health Inspection Report, and the And Justice for All poster. All three must be posted at every service area visible to public view. </a:t>
            </a:r>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148433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Continue to post the Hot Supper marketing material for visual appeal and instruction.</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11</a:t>
            </a:fld>
            <a:endParaRPr lang="en-US"/>
          </a:p>
        </p:txBody>
      </p:sp>
    </p:spTree>
    <p:extLst>
      <p:ext uri="{BB962C8B-B14F-4D97-AF65-F5344CB8AC3E}">
        <p14:creationId xmlns:p14="http://schemas.microsoft.com/office/powerpoint/2010/main" val="1425331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12</a:t>
            </a:fld>
            <a:endParaRPr lang="en-US"/>
          </a:p>
        </p:txBody>
      </p:sp>
    </p:spTree>
    <p:extLst>
      <p:ext uri="{BB962C8B-B14F-4D97-AF65-F5344CB8AC3E}">
        <p14:creationId xmlns:p14="http://schemas.microsoft.com/office/powerpoint/2010/main" val="403129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1093737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14</a:t>
            </a:fld>
            <a:endParaRPr lang="en-US"/>
          </a:p>
        </p:txBody>
      </p:sp>
    </p:spTree>
    <p:extLst>
      <p:ext uri="{BB962C8B-B14F-4D97-AF65-F5344CB8AC3E}">
        <p14:creationId xmlns:p14="http://schemas.microsoft.com/office/powerpoint/2010/main" val="1318370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3390204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2611384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Substitutions happen, ensure portion size and component type meet reimbursable meal requirements. And remember, the posted menu must indicate substitutions.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18</a:t>
            </a:fld>
            <a:endParaRPr lang="en-US"/>
          </a:p>
        </p:txBody>
      </p:sp>
    </p:spTree>
    <p:extLst>
      <p:ext uri="{BB962C8B-B14F-4D97-AF65-F5344CB8AC3E}">
        <p14:creationId xmlns:p14="http://schemas.microsoft.com/office/powerpoint/2010/main" val="1128568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19</a:t>
            </a:fld>
            <a:endParaRPr lang="en-US"/>
          </a:p>
        </p:txBody>
      </p:sp>
    </p:spTree>
    <p:extLst>
      <p:ext uri="{BB962C8B-B14F-4D97-AF65-F5344CB8AC3E}">
        <p14:creationId xmlns:p14="http://schemas.microsoft.com/office/powerpoint/2010/main" val="285822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goal of the Food Services Division is to provide access to nutritious hot supper meals to as many students and community participants of eligible schools with afterschool programs.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2422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identify the components of the following menu items. What components make up the Buffalo Chicken Bites?</a:t>
            </a:r>
          </a:p>
          <a:p>
            <a:endParaRPr lang="en-US" dirty="0"/>
          </a:p>
          <a:p>
            <a:r>
              <a:rPr lang="en-US" dirty="0"/>
              <a:t>CLICK</a:t>
            </a:r>
          </a:p>
          <a:p>
            <a:endParaRPr lang="en-US" dirty="0"/>
          </a:p>
          <a:p>
            <a:r>
              <a:rPr lang="en-US" dirty="0"/>
              <a:t>TELL: That’s right, meat and grain. And the Chicken Drumstick?</a:t>
            </a:r>
          </a:p>
          <a:p>
            <a:endParaRPr lang="en-US" dirty="0"/>
          </a:p>
          <a:p>
            <a:r>
              <a:rPr lang="en-US" dirty="0"/>
              <a:t>CLICK</a:t>
            </a:r>
            <a:br>
              <a:rPr lang="en-US" dirty="0"/>
            </a:br>
            <a:endParaRPr lang="en-US" dirty="0"/>
          </a:p>
          <a:p>
            <a:r>
              <a:rPr lang="en-US" dirty="0"/>
              <a:t>TELL: Meat. Is that an equal substitution of components? No. Let’s take a look at another example. What component is the Cherry Smooth Cup?</a:t>
            </a:r>
          </a:p>
          <a:p>
            <a:endParaRPr lang="en-US" dirty="0"/>
          </a:p>
          <a:p>
            <a:r>
              <a:rPr lang="en-US" dirty="0"/>
              <a:t>CLICK</a:t>
            </a:r>
          </a:p>
          <a:p>
            <a:endParaRPr lang="en-US" dirty="0"/>
          </a:p>
          <a:p>
            <a:r>
              <a:rPr lang="en-US" dirty="0"/>
              <a:t>TELL: That’s right, it is vegetable. Now what about the Frozen Wild Cherry Cup?</a:t>
            </a:r>
          </a:p>
          <a:p>
            <a:endParaRPr lang="en-US" dirty="0"/>
          </a:p>
          <a:p>
            <a:r>
              <a:rPr lang="en-US" dirty="0"/>
              <a:t>CLICK. It’s a fruit. Is that an equal substitution of components. No, it is not.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125901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Ensure that temperatures recorded at the Start of Service are within the allowable serving range for safety reasons. Please note that temperatures of cold supper kits and cold food items must also be recorded on the Food Temperature Log.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1075116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33425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776259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26</a:t>
            </a:fld>
            <a:endParaRPr lang="en-US"/>
          </a:p>
        </p:txBody>
      </p:sp>
    </p:spTree>
    <p:extLst>
      <p:ext uri="{BB962C8B-B14F-4D97-AF65-F5344CB8AC3E}">
        <p14:creationId xmlns:p14="http://schemas.microsoft.com/office/powerpoint/2010/main" val="1007550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55378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Participants ages 18 and under are eligible for a free supper meal after school. Participants do not have to be enrolled in an after school program or participate in any offered activities. Disabled individuals of any age may participate.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481933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261441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32</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33</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schematic of the community cart service. Meal service begins immediately after the dismissal bell rings, and lasts for 30 minutes. </a:t>
            </a:r>
          </a:p>
          <a:p>
            <a:endParaRPr lang="en-US" dirty="0"/>
          </a:p>
          <a:p>
            <a:r>
              <a:rPr lang="en-US" dirty="0"/>
              <a:t>CLICK</a:t>
            </a:r>
            <a:br>
              <a:rPr lang="en-US" dirty="0"/>
            </a:br>
            <a:endParaRPr lang="en-US" dirty="0"/>
          </a:p>
          <a:p>
            <a:r>
              <a:rPr lang="en-US" dirty="0"/>
              <a:t>TELL: Food Services Staff serves meals to participants from the community. Redirect program students to the program serving area to receive their meals. </a:t>
            </a:r>
          </a:p>
          <a:p>
            <a:endParaRPr lang="en-US" dirty="0"/>
          </a:p>
          <a:p>
            <a:r>
              <a:rPr lang="en-US" dirty="0"/>
              <a:t>CLICK</a:t>
            </a:r>
          </a:p>
          <a:p>
            <a:endParaRPr lang="en-US" dirty="0"/>
          </a:p>
          <a:p>
            <a:r>
              <a:rPr lang="en-US" dirty="0"/>
              <a:t>TELL: ASP Staff assists at the carts or gates for 10 minutes. </a:t>
            </a:r>
          </a:p>
          <a:p>
            <a:endParaRPr lang="en-US" dirty="0"/>
          </a:p>
          <a:p>
            <a:r>
              <a:rPr lang="en-US" dirty="0"/>
              <a:t>CLICK</a:t>
            </a:r>
          </a:p>
          <a:p>
            <a:endParaRPr lang="en-US" dirty="0"/>
          </a:p>
          <a:p>
            <a:r>
              <a:rPr lang="en-US" dirty="0"/>
              <a:t>TELL: Staff confirms reimbursable meal is received and ensures participant has written their name on the Community Roster. </a:t>
            </a:r>
          </a:p>
          <a:p>
            <a:endParaRPr lang="en-US" dirty="0"/>
          </a:p>
          <a:p>
            <a:r>
              <a:rPr lang="en-US" dirty="0"/>
              <a:t>CLICK</a:t>
            </a:r>
          </a:p>
          <a:p>
            <a:endParaRPr lang="en-US" dirty="0"/>
          </a:p>
          <a:p>
            <a:r>
              <a:rPr lang="en-US" dirty="0"/>
              <a:t>TELL: Meals are consumed in the designated eating area. No food may leave the campus. </a:t>
            </a:r>
          </a:p>
          <a:p>
            <a:endParaRPr lang="en-US" dirty="0"/>
          </a:p>
          <a:p>
            <a:r>
              <a:rPr lang="en-US" dirty="0"/>
              <a:t>CLICK</a:t>
            </a:r>
          </a:p>
          <a:p>
            <a:endParaRPr lang="en-US" dirty="0"/>
          </a:p>
          <a:p>
            <a:r>
              <a:rPr lang="en-US" dirty="0"/>
              <a:t>TELL: Communicate with ASP to ensure at least one point of service remains open for the entire 30-minute meal service.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34</a:t>
            </a:fld>
            <a:endParaRPr lang="en-US"/>
          </a:p>
        </p:txBody>
      </p:sp>
    </p:spTree>
    <p:extLst>
      <p:ext uri="{BB962C8B-B14F-4D97-AF65-F5344CB8AC3E}">
        <p14:creationId xmlns:p14="http://schemas.microsoft.com/office/powerpoint/2010/main" val="1322559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35</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36</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37</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ASP staff distributes supper meals to program and community participants. However, some ASP Services do not have any community participants. </a:t>
            </a:r>
          </a:p>
          <a:p>
            <a:endParaRPr lang="en-US" dirty="0"/>
          </a:p>
          <a:p>
            <a:r>
              <a:rPr lang="en-US" dirty="0"/>
              <a:t>ASK: Is the Community Roster required if there are no community participants? </a:t>
            </a:r>
          </a:p>
          <a:p>
            <a:endParaRPr lang="en-US" dirty="0"/>
          </a:p>
          <a:p>
            <a:r>
              <a:rPr lang="en-US" dirty="0"/>
              <a:t>CLICK</a:t>
            </a:r>
          </a:p>
          <a:p>
            <a:endParaRPr lang="en-US" dirty="0"/>
          </a:p>
          <a:p>
            <a:r>
              <a:rPr lang="en-US" dirty="0"/>
              <a:t>TELL: Yes! Confirm that the count is 0 and file the blank form. Include the school name and date. This blank form must be collected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Reimbursable meal counts on the Production Record must support the meal counts on the ASP Grid Sheet and the Community Roster.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39</a:t>
            </a:fld>
            <a:endParaRPr lang="en-US"/>
          </a:p>
        </p:txBody>
      </p:sp>
    </p:spTree>
    <p:extLst>
      <p:ext uri="{BB962C8B-B14F-4D97-AF65-F5344CB8AC3E}">
        <p14:creationId xmlns:p14="http://schemas.microsoft.com/office/powerpoint/2010/main" val="3904519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“Backing out” is when leftovers are subtracted from the meals prepared to determine the meal count.</a:t>
            </a:r>
          </a:p>
          <a:p>
            <a:r>
              <a:rPr lang="en-US" dirty="0"/>
              <a:t>“Backing out” leftovers is strictly prohibited. Meal counts are obtained from the amounts recorded on the ASP Supper Grid Sheet and the Community Roster. Remember, it is not possible to claim more meals than the amount prepared on the production worksheet. All meals must be recorded accurately.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40</a:t>
            </a:fld>
            <a:endParaRPr lang="en-US"/>
          </a:p>
        </p:txBody>
      </p:sp>
    </p:spTree>
    <p:extLst>
      <p:ext uri="{BB962C8B-B14F-4D97-AF65-F5344CB8AC3E}">
        <p14:creationId xmlns:p14="http://schemas.microsoft.com/office/powerpoint/2010/main" val="3073798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Claiming is the request for reimbursement that FSD submits to the California Department of Education. FSD obtains this information from CMS. Meal counts are obtained from ASP Supper Grid Sheet and Community Roster combined. Manager inputs the total meal count under “free” in CMS Daily Entry each day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41</a:t>
            </a:fld>
            <a:endParaRPr lang="en-US"/>
          </a:p>
        </p:txBody>
      </p:sp>
    </p:spTree>
    <p:extLst>
      <p:ext uri="{BB962C8B-B14F-4D97-AF65-F5344CB8AC3E}">
        <p14:creationId xmlns:p14="http://schemas.microsoft.com/office/powerpoint/2010/main" val="400325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schematic of the ASP service. Meals are prepared by Food Services Staff &amp; are ready for service.</a:t>
            </a:r>
          </a:p>
          <a:p>
            <a:endParaRPr lang="en-US" dirty="0"/>
          </a:p>
          <a:p>
            <a:r>
              <a:rPr lang="en-US" dirty="0"/>
              <a:t>CLICK</a:t>
            </a:r>
            <a:br>
              <a:rPr lang="en-US" dirty="0"/>
            </a:br>
            <a:endParaRPr lang="en-US" dirty="0"/>
          </a:p>
          <a:p>
            <a:r>
              <a:rPr lang="en-US" dirty="0"/>
              <a:t>TELL: Meal service begins immediately after the dismissal bell rings, &amp; lasts for 30 minutes.</a:t>
            </a:r>
          </a:p>
          <a:p>
            <a:endParaRPr lang="en-US" dirty="0"/>
          </a:p>
          <a:p>
            <a:r>
              <a:rPr lang="en-US" dirty="0"/>
              <a:t>CLICK</a:t>
            </a:r>
          </a:p>
          <a:p>
            <a:endParaRPr lang="en-US" dirty="0"/>
          </a:p>
          <a:p>
            <a:r>
              <a:rPr lang="en-US" dirty="0"/>
              <a:t>TELL: ASP Staff distributes meals to program students &amp; participants from the community.</a:t>
            </a:r>
          </a:p>
          <a:p>
            <a:endParaRPr lang="en-US" dirty="0"/>
          </a:p>
          <a:p>
            <a:r>
              <a:rPr lang="en-US" dirty="0"/>
              <a:t>CLICK</a:t>
            </a:r>
          </a:p>
          <a:p>
            <a:endParaRPr lang="en-US" dirty="0"/>
          </a:p>
          <a:p>
            <a:r>
              <a:rPr lang="en-US" dirty="0"/>
              <a:t>TELL: ASP Staff ensures reimbursable meal is received, then marks participant on the appropriate form. Please note that ASP Supper Grid Sheet &amp; Community Roster are required at the point of service.</a:t>
            </a:r>
          </a:p>
          <a:p>
            <a:endParaRPr lang="en-US" dirty="0"/>
          </a:p>
          <a:p>
            <a:r>
              <a:rPr lang="en-US" dirty="0"/>
              <a:t>CLICK</a:t>
            </a:r>
          </a:p>
          <a:p>
            <a:endParaRPr lang="en-US" dirty="0"/>
          </a:p>
          <a:p>
            <a:r>
              <a:rPr lang="en-US" dirty="0"/>
              <a:t>TELL: Meals are consumed in the designated eating area. No food may leave the campus. </a:t>
            </a:r>
          </a:p>
          <a:p>
            <a:endParaRPr lang="en-US" dirty="0"/>
          </a:p>
          <a:p>
            <a:r>
              <a:rPr lang="en-US" dirty="0"/>
              <a:t>CLICK</a:t>
            </a:r>
          </a:p>
          <a:p>
            <a:endParaRPr lang="en-US" dirty="0"/>
          </a:p>
          <a:p>
            <a:r>
              <a:rPr lang="en-US" dirty="0"/>
              <a:t>TELL: At least one point of service must be open for the entire 30-minute meal service.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42</a:t>
            </a:fld>
            <a:endParaRPr lang="en-US"/>
          </a:p>
        </p:txBody>
      </p:sp>
    </p:spTree>
    <p:extLst>
      <p:ext uri="{BB962C8B-B14F-4D97-AF65-F5344CB8AC3E}">
        <p14:creationId xmlns:p14="http://schemas.microsoft.com/office/powerpoint/2010/main" val="2107591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43</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CDE requires that we use After School Program (ASP) attendance rosters that are “Original Source Documents”. This entails: actual rosters used the day attendance is taken by hand, photo copies of these rosters are acceptable. However, re-created rosters are not acceptable. Lastly, rosters must be available for the CDE auditor at the time of their visit.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44</a:t>
            </a:fld>
            <a:endParaRPr lang="en-US"/>
          </a:p>
        </p:txBody>
      </p:sp>
    </p:spTree>
    <p:extLst>
      <p:ext uri="{BB962C8B-B14F-4D97-AF65-F5344CB8AC3E}">
        <p14:creationId xmlns:p14="http://schemas.microsoft.com/office/powerpoint/2010/main" val="984928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45</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46</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Enter service time(s), date(s), and designated eating area(s) on the Permanent Supper Meal Online Form. If you have a Saturday program, use the new Saturday Supper online form. Remember to update the Temporary/Short Term Supper Program Online Form for changes that are 6 days or less. Lastly, review the spreadsheet for accuracy.</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47</a:t>
            </a:fld>
            <a:endParaRPr lang="en-US"/>
          </a:p>
        </p:txBody>
      </p:sp>
    </p:spTree>
    <p:extLst>
      <p:ext uri="{BB962C8B-B14F-4D97-AF65-F5344CB8AC3E}">
        <p14:creationId xmlns:p14="http://schemas.microsoft.com/office/powerpoint/2010/main" val="4126414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High schools with YS Supper Coordinators may continue to distribute cold supper meals at varying times and in different locations. However, they are still required to complete the Supper Meal Count Form and Community Feed Attendance Roster. When serving cold supper as a second service, cold supper service may begin no earlier than 30 minutes after the end of Hot Supper Service and may serve for up to 1 continuous hour. There will be no supper service after 5pm. Note: Serving times must be included in the Change of Supper Meal Service Form.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48</a:t>
            </a:fld>
            <a:endParaRPr lang="en-US"/>
          </a:p>
        </p:txBody>
      </p:sp>
    </p:spTree>
    <p:extLst>
      <p:ext uri="{BB962C8B-B14F-4D97-AF65-F5344CB8AC3E}">
        <p14:creationId xmlns:p14="http://schemas.microsoft.com/office/powerpoint/2010/main" val="1626091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review the role of the Food Services Manager. FSMs will order food items based on the hot supper menu. </a:t>
            </a:r>
          </a:p>
          <a:p>
            <a:endParaRPr lang="en-US" dirty="0"/>
          </a:p>
          <a:p>
            <a:r>
              <a:rPr lang="en-US" dirty="0"/>
              <a:t>CLICK</a:t>
            </a:r>
            <a:br>
              <a:rPr lang="en-US" dirty="0"/>
            </a:br>
            <a:br>
              <a:rPr lang="en-US" dirty="0"/>
            </a:br>
            <a:r>
              <a:rPr lang="en-US" dirty="0"/>
              <a:t>TELL: They will ensure that their program is staffed accordingly.</a:t>
            </a:r>
          </a:p>
          <a:p>
            <a:endParaRPr lang="en-US" dirty="0"/>
          </a:p>
          <a:p>
            <a:r>
              <a:rPr lang="en-US" dirty="0"/>
              <a:t>CLICK</a:t>
            </a:r>
          </a:p>
          <a:p>
            <a:endParaRPr lang="en-US" dirty="0"/>
          </a:p>
          <a:p>
            <a:r>
              <a:rPr lang="en-US" dirty="0"/>
              <a:t>TELL: Collect &amp; verify all documents for accuracy.</a:t>
            </a:r>
          </a:p>
          <a:p>
            <a:endParaRPr lang="en-US" dirty="0"/>
          </a:p>
          <a:p>
            <a:r>
              <a:rPr lang="en-US" dirty="0"/>
              <a:t>CLICK</a:t>
            </a:r>
            <a:br>
              <a:rPr lang="en-US" dirty="0"/>
            </a:br>
            <a:endParaRPr lang="en-US" dirty="0"/>
          </a:p>
          <a:p>
            <a:r>
              <a:rPr lang="en-US" dirty="0"/>
              <a:t>TELL: Enter daily meal counts in CMS Daily Entry.</a:t>
            </a:r>
          </a:p>
          <a:p>
            <a:endParaRPr lang="en-US" dirty="0"/>
          </a:p>
          <a:p>
            <a:r>
              <a:rPr lang="en-US" dirty="0"/>
              <a:t>CLICK</a:t>
            </a:r>
          </a:p>
          <a:p>
            <a:endParaRPr lang="en-US" dirty="0"/>
          </a:p>
          <a:p>
            <a:r>
              <a:rPr lang="en-US" dirty="0"/>
              <a:t>TELL: Maintain &amp; file all records.</a:t>
            </a:r>
          </a:p>
          <a:p>
            <a:endParaRPr lang="en-US" dirty="0"/>
          </a:p>
          <a:p>
            <a:r>
              <a:rPr lang="en-US" dirty="0"/>
              <a:t>CLICK</a:t>
            </a:r>
          </a:p>
          <a:p>
            <a:endParaRPr lang="en-US" dirty="0"/>
          </a:p>
          <a:p>
            <a:r>
              <a:rPr lang="en-US" dirty="0"/>
              <a:t>TELL: Monitor program (3 per year)  &amp; provide corrective action.</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49</a:t>
            </a:fld>
            <a:endParaRPr lang="en-US"/>
          </a:p>
        </p:txBody>
      </p:sp>
    </p:spTree>
    <p:extLst>
      <p:ext uri="{BB962C8B-B14F-4D97-AF65-F5344CB8AC3E}">
        <p14:creationId xmlns:p14="http://schemas.microsoft.com/office/powerpoint/2010/main" val="144348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year, the training verification forms have been customized to a single page, one specifically for FSD and another ASP staff.</a:t>
            </a:r>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3466404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Before supper service begins, Food Services staff will prepare &amp; pack the hot supper meals according to the menu for all service areas.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50</a:t>
            </a:fld>
            <a:endParaRPr lang="en-US"/>
          </a:p>
        </p:txBody>
      </p:sp>
    </p:spTree>
    <p:extLst>
      <p:ext uri="{BB962C8B-B14F-4D97-AF65-F5344CB8AC3E}">
        <p14:creationId xmlns:p14="http://schemas.microsoft.com/office/powerpoint/2010/main" val="5344595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51</a:t>
            </a:fld>
            <a:endParaRPr lang="en-US"/>
          </a:p>
        </p:txBody>
      </p:sp>
    </p:spTree>
    <p:extLst>
      <p:ext uri="{BB962C8B-B14F-4D97-AF65-F5344CB8AC3E}">
        <p14:creationId xmlns:p14="http://schemas.microsoft.com/office/powerpoint/2010/main" val="4144845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52</a:t>
            </a:fld>
            <a:endParaRPr lang="en-US"/>
          </a:p>
        </p:txBody>
      </p:sp>
    </p:spTree>
    <p:extLst>
      <p:ext uri="{BB962C8B-B14F-4D97-AF65-F5344CB8AC3E}">
        <p14:creationId xmlns:p14="http://schemas.microsoft.com/office/powerpoint/2010/main" val="12821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53</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54</a:t>
            </a:fld>
            <a:endParaRPr lang="en-US"/>
          </a:p>
        </p:txBody>
      </p:sp>
    </p:spTree>
    <p:extLst>
      <p:ext uri="{BB962C8B-B14F-4D97-AF65-F5344CB8AC3E}">
        <p14:creationId xmlns:p14="http://schemas.microsoft.com/office/powerpoint/2010/main" val="446853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Supper Monitoring Scheduler is a tool to ensure monitoring dates are varied per CDE standards. AFSS provides FSM with scheduled monitoring dates. Then, FSM records dates on scheduler as a reminder to complete monitorings.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55</a:t>
            </a:fld>
            <a:endParaRPr lang="en-US"/>
          </a:p>
        </p:txBody>
      </p:sp>
    </p:spTree>
    <p:extLst>
      <p:ext uri="{BB962C8B-B14F-4D97-AF65-F5344CB8AC3E}">
        <p14:creationId xmlns:p14="http://schemas.microsoft.com/office/powerpoint/2010/main" val="1116376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TELL: Here are the six documents required to complete a Supper Monitoring. ASP Supper Grid Sheet, Community Roster, ASP Attendance Roster, FSD and ASP Training Sign-in Sheets, Production Worksheets, and the Food Temperature Log. Any missing documents will result in a deficient monitoring. </a:t>
            </a:r>
          </a:p>
        </p:txBody>
      </p:sp>
      <p:sp>
        <p:nvSpPr>
          <p:cNvPr id="4" name="Slide Number Placeholder 3"/>
          <p:cNvSpPr>
            <a:spLocks noGrp="1"/>
          </p:cNvSpPr>
          <p:nvPr>
            <p:ph type="sldNum" sz="quarter" idx="5"/>
          </p:nvPr>
        </p:nvSpPr>
        <p:spPr/>
        <p:txBody>
          <a:bodyPr/>
          <a:lstStyle/>
          <a:p>
            <a:fld id="{396B7AB7-A0EE-4B74-8FC2-24A4AD911861}" type="slidenum">
              <a:rPr lang="en-US" smtClean="0"/>
              <a:t>56</a:t>
            </a:fld>
            <a:endParaRPr lang="en-US"/>
          </a:p>
        </p:txBody>
      </p:sp>
    </p:spTree>
    <p:extLst>
      <p:ext uri="{BB962C8B-B14F-4D97-AF65-F5344CB8AC3E}">
        <p14:creationId xmlns:p14="http://schemas.microsoft.com/office/powerpoint/2010/main" val="1504602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How often are these forms submitted? The ASP Supper Grid Sheet?</a:t>
            </a:r>
          </a:p>
          <a:p>
            <a:endParaRPr lang="en-US" dirty="0"/>
          </a:p>
          <a:p>
            <a:r>
              <a:rPr lang="en-US" dirty="0"/>
              <a:t>CLICK</a:t>
            </a:r>
            <a:br>
              <a:rPr lang="en-US" dirty="0"/>
            </a:br>
            <a:br>
              <a:rPr lang="en-US" dirty="0"/>
            </a:br>
            <a:r>
              <a:rPr lang="en-US" dirty="0"/>
              <a:t>TELL: Daily. How about the Community Roster?</a:t>
            </a:r>
          </a:p>
          <a:p>
            <a:endParaRPr lang="en-US" dirty="0"/>
          </a:p>
          <a:p>
            <a:r>
              <a:rPr lang="en-US" dirty="0"/>
              <a:t>CLICK</a:t>
            </a:r>
          </a:p>
          <a:p>
            <a:endParaRPr lang="en-US" dirty="0"/>
          </a:p>
          <a:p>
            <a:r>
              <a:rPr lang="en-US" dirty="0"/>
              <a:t>Tell: Daily as well. And the Program Attendance Rosters?</a:t>
            </a:r>
          </a:p>
          <a:p>
            <a:endParaRPr lang="en-US" dirty="0"/>
          </a:p>
          <a:p>
            <a:r>
              <a:rPr lang="en-US" dirty="0"/>
              <a:t>CLICK</a:t>
            </a:r>
            <a:br>
              <a:rPr lang="en-US" dirty="0"/>
            </a:br>
            <a:endParaRPr lang="en-US" dirty="0"/>
          </a:p>
          <a:p>
            <a:r>
              <a:rPr lang="en-US" dirty="0"/>
              <a:t>TELL: Weekly.</a:t>
            </a:r>
          </a:p>
        </p:txBody>
      </p:sp>
      <p:sp>
        <p:nvSpPr>
          <p:cNvPr id="4" name="Slide Number Placeholder 3"/>
          <p:cNvSpPr>
            <a:spLocks noGrp="1"/>
          </p:cNvSpPr>
          <p:nvPr>
            <p:ph type="sldNum" sz="quarter" idx="5"/>
          </p:nvPr>
        </p:nvSpPr>
        <p:spPr/>
        <p:txBody>
          <a:bodyPr/>
          <a:lstStyle/>
          <a:p>
            <a:fld id="{396B7AB7-A0EE-4B74-8FC2-24A4AD911861}" type="slidenum">
              <a:rPr lang="en-US" smtClean="0"/>
              <a:t>57</a:t>
            </a:fld>
            <a:endParaRPr lang="en-US"/>
          </a:p>
        </p:txBody>
      </p:sp>
    </p:spTree>
    <p:extLst>
      <p:ext uri="{BB962C8B-B14F-4D97-AF65-F5344CB8AC3E}">
        <p14:creationId xmlns:p14="http://schemas.microsoft.com/office/powerpoint/2010/main" val="94169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is a guide on handling challenges. Student attempts to walk out of campus with the supper meal. </a:t>
            </a:r>
          </a:p>
          <a:p>
            <a:endParaRPr lang="en-US" dirty="0"/>
          </a:p>
          <a:p>
            <a:r>
              <a:rPr lang="en-US" dirty="0"/>
              <a:t>CLICK</a:t>
            </a:r>
          </a:p>
          <a:p>
            <a:endParaRPr lang="en-US" dirty="0"/>
          </a:p>
          <a:p>
            <a:r>
              <a:rPr lang="en-US" dirty="0"/>
              <a:t>TELL: Redirect students to eat their meal in the designated eating area. Parent is rude or is upset after being reminded of rules. </a:t>
            </a:r>
          </a:p>
          <a:p>
            <a:endParaRPr lang="en-US" dirty="0"/>
          </a:p>
          <a:p>
            <a:r>
              <a:rPr lang="en-US" dirty="0"/>
              <a:t>CLICK</a:t>
            </a:r>
          </a:p>
          <a:p>
            <a:endParaRPr lang="en-US" dirty="0"/>
          </a:p>
          <a:p>
            <a:r>
              <a:rPr lang="en-US" dirty="0"/>
              <a:t>TELL: Inform administration of the incident and request assistance. Despite your efforts, supper regulations are not being followed. </a:t>
            </a:r>
          </a:p>
          <a:p>
            <a:endParaRPr lang="en-US" dirty="0"/>
          </a:p>
          <a:p>
            <a:r>
              <a:rPr lang="en-US" dirty="0"/>
              <a:t>CLICK</a:t>
            </a:r>
          </a:p>
          <a:p>
            <a:endParaRPr lang="en-US" dirty="0"/>
          </a:p>
          <a:p>
            <a:r>
              <a:rPr lang="en-US" dirty="0"/>
              <a:t>TELL: Inform AFSS that your repeated efforts are unsuccessful.</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58</a:t>
            </a:fld>
            <a:endParaRPr lang="en-US"/>
          </a:p>
        </p:txBody>
      </p:sp>
    </p:spTree>
    <p:extLst>
      <p:ext uri="{BB962C8B-B14F-4D97-AF65-F5344CB8AC3E}">
        <p14:creationId xmlns:p14="http://schemas.microsoft.com/office/powerpoint/2010/main" val="40108606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59</a:t>
            </a:fld>
            <a:endParaRPr lang="en-US"/>
          </a:p>
        </p:txBody>
      </p:sp>
    </p:spTree>
    <p:extLst>
      <p:ext uri="{BB962C8B-B14F-4D97-AF65-F5344CB8AC3E}">
        <p14:creationId xmlns:p14="http://schemas.microsoft.com/office/powerpoint/2010/main" val="319894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All trained FS Staff must complete the Supper Training Acknowledgement online form to verify completion of annual training. Complete one online form per employee. The Supper Training Acknowledgement online form is located on the Supper page on the FS website. Completion of training acknowledgements are due September 5</a:t>
            </a:r>
            <a:r>
              <a:rPr lang="en-US" baseline="30000" dirty="0"/>
              <a:t>th</a:t>
            </a:r>
            <a:r>
              <a:rPr lang="en-US" dirty="0"/>
              <a:t>, 2019.</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3077729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60</a:t>
            </a:fld>
            <a:endParaRPr lang="en-US"/>
          </a:p>
        </p:txBody>
      </p:sp>
    </p:spTree>
    <p:extLst>
      <p:ext uri="{BB962C8B-B14F-4D97-AF65-F5344CB8AC3E}">
        <p14:creationId xmlns:p14="http://schemas.microsoft.com/office/powerpoint/2010/main" val="1500799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TELL: Here are the six documents required to complete a Supper Monitoring. ASP Supper Grid Sheet, Community Roster, ASP Attendance Roster, FSD and ASP Training Sign-in Sheets, Production Worksheets, and the Food Temperature Log. Any missing documents will result in a deficient monitoring. </a:t>
            </a:r>
          </a:p>
        </p:txBody>
      </p:sp>
      <p:sp>
        <p:nvSpPr>
          <p:cNvPr id="4" name="Slide Number Placeholder 3"/>
          <p:cNvSpPr>
            <a:spLocks noGrp="1"/>
          </p:cNvSpPr>
          <p:nvPr>
            <p:ph type="sldNum" sz="quarter" idx="5"/>
          </p:nvPr>
        </p:nvSpPr>
        <p:spPr/>
        <p:txBody>
          <a:bodyPr/>
          <a:lstStyle/>
          <a:p>
            <a:fld id="{396B7AB7-A0EE-4B74-8FC2-24A4AD911861}" type="slidenum">
              <a:rPr lang="en-US" smtClean="0"/>
              <a:t>61</a:t>
            </a:fld>
            <a:endParaRPr lang="en-US"/>
          </a:p>
        </p:txBody>
      </p:sp>
    </p:spTree>
    <p:extLst>
      <p:ext uri="{BB962C8B-B14F-4D97-AF65-F5344CB8AC3E}">
        <p14:creationId xmlns:p14="http://schemas.microsoft.com/office/powerpoint/2010/main" val="3905908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62</a:t>
            </a:fld>
            <a:endParaRPr lang="en-US"/>
          </a:p>
        </p:txBody>
      </p:sp>
    </p:spTree>
    <p:extLst>
      <p:ext uri="{BB962C8B-B14F-4D97-AF65-F5344CB8AC3E}">
        <p14:creationId xmlns:p14="http://schemas.microsoft.com/office/powerpoint/2010/main" val="4243669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63</a:t>
            </a:fld>
            <a:endParaRPr lang="en-US"/>
          </a:p>
        </p:txBody>
      </p:sp>
    </p:spTree>
    <p:extLst>
      <p:ext uri="{BB962C8B-B14F-4D97-AF65-F5344CB8AC3E}">
        <p14:creationId xmlns:p14="http://schemas.microsoft.com/office/powerpoint/2010/main" val="3249412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64</a:t>
            </a:fld>
            <a:endParaRPr lang="en-US"/>
          </a:p>
        </p:txBody>
      </p:sp>
    </p:spTree>
    <p:extLst>
      <p:ext uri="{BB962C8B-B14F-4D97-AF65-F5344CB8AC3E}">
        <p14:creationId xmlns:p14="http://schemas.microsoft.com/office/powerpoint/2010/main" val="275646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65</a:t>
            </a:fld>
            <a:endParaRPr lang="en-US"/>
          </a:p>
        </p:txBody>
      </p:sp>
    </p:spTree>
    <p:extLst>
      <p:ext uri="{BB962C8B-B14F-4D97-AF65-F5344CB8AC3E}">
        <p14:creationId xmlns:p14="http://schemas.microsoft.com/office/powerpoint/2010/main" val="1207895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66</a:t>
            </a:fld>
            <a:endParaRPr lang="en-US"/>
          </a:p>
        </p:txBody>
      </p:sp>
    </p:spTree>
    <p:extLst>
      <p:ext uri="{BB962C8B-B14F-4D97-AF65-F5344CB8AC3E}">
        <p14:creationId xmlns:p14="http://schemas.microsoft.com/office/powerpoint/2010/main" val="18335093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67</a:t>
            </a:fld>
            <a:endParaRPr lang="en-US"/>
          </a:p>
        </p:txBody>
      </p:sp>
    </p:spTree>
    <p:extLst>
      <p:ext uri="{BB962C8B-B14F-4D97-AF65-F5344CB8AC3E}">
        <p14:creationId xmlns:p14="http://schemas.microsoft.com/office/powerpoint/2010/main" val="13994607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68</a:t>
            </a:fld>
            <a:endParaRPr lang="en-US"/>
          </a:p>
        </p:txBody>
      </p:sp>
    </p:spTree>
    <p:extLst>
      <p:ext uri="{BB962C8B-B14F-4D97-AF65-F5344CB8AC3E}">
        <p14:creationId xmlns:p14="http://schemas.microsoft.com/office/powerpoint/2010/main" val="33758029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69</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is the Supper Program Training Sign-In Sheet for  ASP staff. All ASP staff must be trained prior to working the Hot Supper Program. Ensure that the specific program name is listed in the program name column. Then, file original sign-in sheets at your school site and give a copy to ASP staff for their records.</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17319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Civil Rights Requirements. All operating sites are required to ensure: equal treatment for all participants, good customer service to decrease complaints, illegal barriers that prevent participants from receiving benefits are eliminated, “And Justice For All” poster is displayed where the general public can see and read it, and that the general public is informed of program availability, if necessary, provide information in the appropriate language.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305428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0065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28673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99725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236553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5457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8457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09709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9169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70927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79495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10" name="Picture 9">
            <a:extLst>
              <a:ext uri="{FF2B5EF4-FFF2-40B4-BE49-F238E27FC236}">
                <a16:creationId xmlns:a16="http://schemas.microsoft.com/office/drawing/2014/main" id="{2367ED15-B2A5-4084-A851-A8ACA07D9CCA}"/>
              </a:ext>
            </a:extLst>
          </p:cNvPr>
          <p:cNvPicPr>
            <a:picLocks noChangeAspect="1"/>
          </p:cNvPicPr>
          <p:nvPr userDrawn="1"/>
        </p:nvPicPr>
        <p:blipFill>
          <a:blip r:embed="rId3"/>
          <a:stretch>
            <a:fillRect/>
          </a:stretch>
        </p:blipFill>
        <p:spPr>
          <a:xfrm>
            <a:off x="296982" y="-36576"/>
            <a:ext cx="2783220" cy="6894576"/>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11/18/2024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 id="2147483676"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11/18/2024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98112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JP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mailto:specialdiet@lausd.net"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6.wdp"/><Relationship Id="rId18" Type="http://schemas.openxmlformats.org/officeDocument/2006/relationships/image" Target="../media/image48.jpeg"/><Relationship Id="rId3" Type="http://schemas.openxmlformats.org/officeDocument/2006/relationships/notesSlide" Target="../notesSlides/notesSlide25.xml"/><Relationship Id="rId21" Type="http://schemas.openxmlformats.org/officeDocument/2006/relationships/image" Target="../media/image50.jpg"/><Relationship Id="rId7" Type="http://schemas.microsoft.com/office/2007/relationships/hdphoto" Target="../media/hdphoto3.wdp"/><Relationship Id="rId12" Type="http://schemas.openxmlformats.org/officeDocument/2006/relationships/image" Target="../media/image43.png"/><Relationship Id="rId17" Type="http://schemas.openxmlformats.org/officeDocument/2006/relationships/image" Target="../media/image47.png"/><Relationship Id="rId2" Type="http://schemas.openxmlformats.org/officeDocument/2006/relationships/slideLayout" Target="../slideLayouts/slideLayout11.xml"/><Relationship Id="rId16" Type="http://schemas.openxmlformats.org/officeDocument/2006/relationships/image" Target="../media/image46.png"/><Relationship Id="rId20" Type="http://schemas.microsoft.com/office/2007/relationships/hdphoto" Target="../media/hdphoto7.wdp"/><Relationship Id="rId1" Type="http://schemas.openxmlformats.org/officeDocument/2006/relationships/tags" Target="../tags/tag10.xml"/><Relationship Id="rId6" Type="http://schemas.openxmlformats.org/officeDocument/2006/relationships/image" Target="../media/image40.png"/><Relationship Id="rId11" Type="http://schemas.microsoft.com/office/2007/relationships/hdphoto" Target="../media/hdphoto5.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38.png"/><Relationship Id="rId9" Type="http://schemas.microsoft.com/office/2007/relationships/hdphoto" Target="../media/hdphoto4.wdp"/><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6.wdp"/><Relationship Id="rId18" Type="http://schemas.openxmlformats.org/officeDocument/2006/relationships/image" Target="../media/image48.jpeg"/><Relationship Id="rId3" Type="http://schemas.openxmlformats.org/officeDocument/2006/relationships/notesSlide" Target="../notesSlides/notesSlide26.xml"/><Relationship Id="rId21" Type="http://schemas.openxmlformats.org/officeDocument/2006/relationships/image" Target="../media/image50.jpg"/><Relationship Id="rId7" Type="http://schemas.microsoft.com/office/2007/relationships/hdphoto" Target="../media/hdphoto3.wdp"/><Relationship Id="rId12" Type="http://schemas.openxmlformats.org/officeDocument/2006/relationships/image" Target="../media/image43.png"/><Relationship Id="rId17" Type="http://schemas.openxmlformats.org/officeDocument/2006/relationships/image" Target="../media/image53.png"/><Relationship Id="rId2" Type="http://schemas.openxmlformats.org/officeDocument/2006/relationships/slideLayout" Target="../slideLayouts/slideLayout11.xml"/><Relationship Id="rId16" Type="http://schemas.openxmlformats.org/officeDocument/2006/relationships/image" Target="../media/image46.png"/><Relationship Id="rId20" Type="http://schemas.microsoft.com/office/2007/relationships/hdphoto" Target="../media/hdphoto7.wdp"/><Relationship Id="rId1" Type="http://schemas.openxmlformats.org/officeDocument/2006/relationships/tags" Target="../tags/tag11.xml"/><Relationship Id="rId6" Type="http://schemas.openxmlformats.org/officeDocument/2006/relationships/image" Target="../media/image40.png"/><Relationship Id="rId11" Type="http://schemas.microsoft.com/office/2007/relationships/hdphoto" Target="../media/hdphoto8.wdp"/><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52.png"/><Relationship Id="rId19" Type="http://schemas.openxmlformats.org/officeDocument/2006/relationships/image" Target="../media/image49.png"/><Relationship Id="rId4" Type="http://schemas.openxmlformats.org/officeDocument/2006/relationships/image" Target="../media/image38.png"/><Relationship Id="rId9" Type="http://schemas.microsoft.com/office/2007/relationships/hdphoto" Target="../media/hdphoto4.wdp"/><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6.wdp"/><Relationship Id="rId18" Type="http://schemas.openxmlformats.org/officeDocument/2006/relationships/image" Target="../media/image48.jpeg"/><Relationship Id="rId3" Type="http://schemas.openxmlformats.org/officeDocument/2006/relationships/notesSlide" Target="../notesSlides/notesSlide27.xml"/><Relationship Id="rId21" Type="http://schemas.openxmlformats.org/officeDocument/2006/relationships/image" Target="../media/image50.jpg"/><Relationship Id="rId7" Type="http://schemas.microsoft.com/office/2007/relationships/hdphoto" Target="../media/hdphoto3.wdp"/><Relationship Id="rId12" Type="http://schemas.openxmlformats.org/officeDocument/2006/relationships/image" Target="../media/image43.png"/><Relationship Id="rId17" Type="http://schemas.openxmlformats.org/officeDocument/2006/relationships/image" Target="../media/image53.png"/><Relationship Id="rId2" Type="http://schemas.openxmlformats.org/officeDocument/2006/relationships/slideLayout" Target="../slideLayouts/slideLayout11.xml"/><Relationship Id="rId16" Type="http://schemas.openxmlformats.org/officeDocument/2006/relationships/image" Target="../media/image46.png"/><Relationship Id="rId20" Type="http://schemas.microsoft.com/office/2007/relationships/hdphoto" Target="../media/hdphoto7.wdp"/><Relationship Id="rId1" Type="http://schemas.openxmlformats.org/officeDocument/2006/relationships/tags" Target="../tags/tag12.xml"/><Relationship Id="rId6" Type="http://schemas.openxmlformats.org/officeDocument/2006/relationships/image" Target="../media/image40.png"/><Relationship Id="rId11" Type="http://schemas.microsoft.com/office/2007/relationships/hdphoto" Target="../media/hdphoto8.wdp"/><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52.png"/><Relationship Id="rId19" Type="http://schemas.openxmlformats.org/officeDocument/2006/relationships/image" Target="../media/image49.png"/><Relationship Id="rId4" Type="http://schemas.openxmlformats.org/officeDocument/2006/relationships/image" Target="../media/image38.png"/><Relationship Id="rId9" Type="http://schemas.microsoft.com/office/2007/relationships/hdphoto" Target="../media/hdphoto4.wdp"/><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8.xml"/><Relationship Id="rId7" Type="http://schemas.openxmlformats.org/officeDocument/2006/relationships/image" Target="../media/image49.png"/><Relationship Id="rId2" Type="http://schemas.openxmlformats.org/officeDocument/2006/relationships/slideLayout" Target="../slideLayouts/slideLayout11.xml"/><Relationship Id="rId1" Type="http://schemas.openxmlformats.org/officeDocument/2006/relationships/tags" Target="../tags/tag13.xml"/><Relationship Id="rId6" Type="http://schemas.openxmlformats.org/officeDocument/2006/relationships/image" Target="../media/image48.jpeg"/><Relationship Id="rId5"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5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54.jpeg"/><Relationship Id="rId7" Type="http://schemas.openxmlformats.org/officeDocument/2006/relationships/image" Target="../media/image34.png"/><Relationship Id="rId12" Type="http://schemas.openxmlformats.org/officeDocument/2006/relationships/image" Target="../media/image40.png"/><Relationship Id="rId17" Type="http://schemas.openxmlformats.org/officeDocument/2006/relationships/image" Target="../media/image50.jpg"/><Relationship Id="rId2" Type="http://schemas.openxmlformats.org/officeDocument/2006/relationships/notesSlide" Target="../notesSlides/notesSlide30.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18.JPG"/><Relationship Id="rId15" Type="http://schemas.microsoft.com/office/2007/relationships/hdphoto" Target="../media/hdphoto9.wdp"/><Relationship Id="rId10" Type="http://schemas.openxmlformats.org/officeDocument/2006/relationships/image" Target="../media/image15.png"/><Relationship Id="rId4" Type="http://schemas.openxmlformats.org/officeDocument/2006/relationships/image" Target="../media/image55.png"/><Relationship Id="rId9" Type="http://schemas.openxmlformats.org/officeDocument/2006/relationships/image" Target="../media/image16.png"/><Relationship Id="rId1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54.jpeg"/><Relationship Id="rId7" Type="http://schemas.openxmlformats.org/officeDocument/2006/relationships/image" Target="../media/image34.png"/><Relationship Id="rId12"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8.wdp"/><Relationship Id="rId5" Type="http://schemas.openxmlformats.org/officeDocument/2006/relationships/image" Target="../media/image18.JPG"/><Relationship Id="rId15" Type="http://schemas.openxmlformats.org/officeDocument/2006/relationships/image" Target="../media/image50.jpg"/><Relationship Id="rId10" Type="http://schemas.openxmlformats.org/officeDocument/2006/relationships/image" Target="../media/image52.png"/><Relationship Id="rId4" Type="http://schemas.openxmlformats.org/officeDocument/2006/relationships/image" Target="../media/image55.png"/><Relationship Id="rId9" Type="http://schemas.openxmlformats.org/officeDocument/2006/relationships/image" Target="../media/image59.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5.png"/><Relationship Id="rId18" Type="http://schemas.openxmlformats.org/officeDocument/2006/relationships/image" Target="../media/image67.png"/><Relationship Id="rId3" Type="http://schemas.openxmlformats.org/officeDocument/2006/relationships/notesSlide" Target="../notesSlides/notesSlide32.xml"/><Relationship Id="rId21" Type="http://schemas.microsoft.com/office/2007/relationships/hdphoto" Target="../media/hdphoto14.wdp"/><Relationship Id="rId7" Type="http://schemas.openxmlformats.org/officeDocument/2006/relationships/image" Target="../media/image34.png"/><Relationship Id="rId12" Type="http://schemas.microsoft.com/office/2007/relationships/hdphoto" Target="../media/hdphoto11.wdp"/><Relationship Id="rId17" Type="http://schemas.microsoft.com/office/2007/relationships/hdphoto" Target="../media/hdphoto3.wdp"/><Relationship Id="rId2" Type="http://schemas.openxmlformats.org/officeDocument/2006/relationships/slideLayout" Target="../slideLayouts/slideLayout2.xml"/><Relationship Id="rId16" Type="http://schemas.openxmlformats.org/officeDocument/2006/relationships/image" Target="../media/image40.png"/><Relationship Id="rId20" Type="http://schemas.openxmlformats.org/officeDocument/2006/relationships/image" Target="../media/image68.png"/><Relationship Id="rId1" Type="http://schemas.openxmlformats.org/officeDocument/2006/relationships/tags" Target="../tags/tag14.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image" Target="../media/image66.png"/><Relationship Id="rId10" Type="http://schemas.microsoft.com/office/2007/relationships/hdphoto" Target="../media/hdphoto10.wdp"/><Relationship Id="rId19" Type="http://schemas.microsoft.com/office/2007/relationships/hdphoto" Target="../media/hdphoto13.wdp"/><Relationship Id="rId4" Type="http://schemas.openxmlformats.org/officeDocument/2006/relationships/image" Target="../media/image60.png"/><Relationship Id="rId9" Type="http://schemas.openxmlformats.org/officeDocument/2006/relationships/image" Target="../media/image63.png"/><Relationship Id="rId14" Type="http://schemas.microsoft.com/office/2007/relationships/hdphoto" Target="../media/hdphoto12.wdp"/><Relationship Id="rId22" Type="http://schemas.openxmlformats.org/officeDocument/2006/relationships/image" Target="../media/image50.jp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0.png"/><Relationship Id="rId18" Type="http://schemas.microsoft.com/office/2007/relationships/hdphoto" Target="../media/hdphoto17.wdp"/><Relationship Id="rId26" Type="http://schemas.openxmlformats.org/officeDocument/2006/relationships/image" Target="../media/image43.png"/><Relationship Id="rId3" Type="http://schemas.openxmlformats.org/officeDocument/2006/relationships/notesSlide" Target="../notesSlides/notesSlide33.xml"/><Relationship Id="rId21" Type="http://schemas.openxmlformats.org/officeDocument/2006/relationships/image" Target="../media/image45.png"/><Relationship Id="rId7" Type="http://schemas.microsoft.com/office/2007/relationships/hdphoto" Target="../media/hdphoto2.wdp"/><Relationship Id="rId12" Type="http://schemas.openxmlformats.org/officeDocument/2006/relationships/image" Target="../media/image51.png"/><Relationship Id="rId17" Type="http://schemas.openxmlformats.org/officeDocument/2006/relationships/image" Target="../media/image71.png"/><Relationship Id="rId25" Type="http://schemas.microsoft.com/office/2007/relationships/hdphoto" Target="../media/hdphoto4.wdp"/><Relationship Id="rId2" Type="http://schemas.openxmlformats.org/officeDocument/2006/relationships/slideLayout" Target="../slideLayouts/slideLayout2.xml"/><Relationship Id="rId16" Type="http://schemas.microsoft.com/office/2007/relationships/hdphoto" Target="../media/hdphoto8.wdp"/><Relationship Id="rId20" Type="http://schemas.openxmlformats.org/officeDocument/2006/relationships/image" Target="../media/image44.png"/><Relationship Id="rId1" Type="http://schemas.openxmlformats.org/officeDocument/2006/relationships/tags" Target="../tags/tag15.xml"/><Relationship Id="rId6" Type="http://schemas.openxmlformats.org/officeDocument/2006/relationships/image" Target="../media/image34.png"/><Relationship Id="rId11" Type="http://schemas.microsoft.com/office/2007/relationships/hdphoto" Target="../media/hdphoto16.wdp"/><Relationship Id="rId24" Type="http://schemas.openxmlformats.org/officeDocument/2006/relationships/image" Target="../media/image41.png"/><Relationship Id="rId5" Type="http://schemas.openxmlformats.org/officeDocument/2006/relationships/image" Target="../media/image61.jpeg"/><Relationship Id="rId15" Type="http://schemas.openxmlformats.org/officeDocument/2006/relationships/image" Target="../media/image52.png"/><Relationship Id="rId23" Type="http://schemas.openxmlformats.org/officeDocument/2006/relationships/image" Target="../media/image73.png"/><Relationship Id="rId28" Type="http://schemas.openxmlformats.org/officeDocument/2006/relationships/image" Target="../media/image50.jpg"/><Relationship Id="rId10" Type="http://schemas.openxmlformats.org/officeDocument/2006/relationships/image" Target="../media/image70.png"/><Relationship Id="rId19" Type="http://schemas.openxmlformats.org/officeDocument/2006/relationships/image" Target="../media/image72.png"/><Relationship Id="rId4" Type="http://schemas.openxmlformats.org/officeDocument/2006/relationships/image" Target="../media/image60.png"/><Relationship Id="rId9" Type="http://schemas.microsoft.com/office/2007/relationships/hdphoto" Target="../media/hdphoto15.wdp"/><Relationship Id="rId14" Type="http://schemas.microsoft.com/office/2007/relationships/hdphoto" Target="../media/hdphoto3.wdp"/><Relationship Id="rId22" Type="http://schemas.openxmlformats.org/officeDocument/2006/relationships/image" Target="../media/image46.png"/><Relationship Id="rId27"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oleObject" Target="../embeddings/oleObject1.bin"/><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oleObject" Target="../embeddings/oleObject2.bin"/><Relationship Id="rId4" Type="http://schemas.openxmlformats.org/officeDocument/2006/relationships/image" Target="../media/image74.emf"/></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notesSlide" Target="../notesSlides/notesSlide56.xml"/><Relationship Id="rId7" Type="http://schemas.openxmlformats.org/officeDocument/2006/relationships/oleObject" Target="../embeddings/oleObject3.bin"/><Relationship Id="rId12" Type="http://schemas.openxmlformats.org/officeDocument/2006/relationships/image" Target="../media/image97.emf"/><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94.png"/><Relationship Id="rId11" Type="http://schemas.openxmlformats.org/officeDocument/2006/relationships/oleObject" Target="../embeddings/oleObject5.bin"/><Relationship Id="rId5" Type="http://schemas.openxmlformats.org/officeDocument/2006/relationships/image" Target="../media/image93.png"/><Relationship Id="rId10" Type="http://schemas.openxmlformats.org/officeDocument/2006/relationships/image" Target="../media/image96.emf"/><Relationship Id="rId4" Type="http://schemas.openxmlformats.org/officeDocument/2006/relationships/image" Target="../media/image92.png"/><Relationship Id="rId9"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57.xml"/><Relationship Id="rId7" Type="http://schemas.openxmlformats.org/officeDocument/2006/relationships/image" Target="../media/image99.emf"/><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oleObject" Target="../embeddings/oleObject6.bin"/><Relationship Id="rId5"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100.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04.png"/><Relationship Id="rId5" Type="http://schemas.openxmlformats.org/officeDocument/2006/relationships/image" Target="../media/image93.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1.xml"/><Relationship Id="rId6" Type="http://schemas.microsoft.com/office/2007/relationships/hdphoto" Target="../media/hdphoto18.wdp"/><Relationship Id="rId5" Type="http://schemas.openxmlformats.org/officeDocument/2006/relationships/image" Target="../media/image101.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63.xml"/><Relationship Id="rId7" Type="http://schemas.microsoft.com/office/2007/relationships/hdphoto" Target="../media/hdphoto19.wdp"/><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notesSlide" Target="../notesSlides/notesSlide65.xml"/><Relationship Id="rId21" Type="http://schemas.openxmlformats.org/officeDocument/2006/relationships/image" Target="../media/image117.png"/><Relationship Id="rId7" Type="http://schemas.openxmlformats.org/officeDocument/2006/relationships/image" Target="../media/image112.png"/><Relationship Id="rId12" Type="http://schemas.openxmlformats.org/officeDocument/2006/relationships/image" Target="../media/image113.png"/><Relationship Id="rId17" Type="http://schemas.microsoft.com/office/2007/relationships/hdphoto" Target="../media/hdphoto20.wdp"/><Relationship Id="rId2" Type="http://schemas.openxmlformats.org/officeDocument/2006/relationships/slideLayout" Target="../slideLayouts/slideLayout2.xml"/><Relationship Id="rId16" Type="http://schemas.openxmlformats.org/officeDocument/2006/relationships/image" Target="../media/image114.png"/><Relationship Id="rId20" Type="http://schemas.openxmlformats.org/officeDocument/2006/relationships/image" Target="../media/image116.png"/><Relationship Id="rId1" Type="http://schemas.openxmlformats.org/officeDocument/2006/relationships/tags" Target="../tags/tag33.xml"/><Relationship Id="rId6" Type="http://schemas.openxmlformats.org/officeDocument/2006/relationships/image" Target="../media/image18.JPG"/><Relationship Id="rId11" Type="http://schemas.microsoft.com/office/2007/relationships/hdphoto" Target="../media/hdphoto2.wdp"/><Relationship Id="rId5" Type="http://schemas.openxmlformats.org/officeDocument/2006/relationships/image" Target="../media/image111.png"/><Relationship Id="rId15" Type="http://schemas.microsoft.com/office/2007/relationships/hdphoto" Target="../media/hdphoto17.wdp"/><Relationship Id="rId10" Type="http://schemas.openxmlformats.org/officeDocument/2006/relationships/image" Target="../media/image34.png"/><Relationship Id="rId19" Type="http://schemas.openxmlformats.org/officeDocument/2006/relationships/image" Target="../media/image115.png"/><Relationship Id="rId4" Type="http://schemas.openxmlformats.org/officeDocument/2006/relationships/image" Target="../media/image54.jpeg"/><Relationship Id="rId9" Type="http://schemas.openxmlformats.org/officeDocument/2006/relationships/image" Target="../media/image17.png"/><Relationship Id="rId14" Type="http://schemas.openxmlformats.org/officeDocument/2006/relationships/image" Target="../media/image71.png"/></Relationships>
</file>

<file path=ppt/slides/_rels/slide6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notesSlide" Target="../notesSlides/notesSlide66.xml"/><Relationship Id="rId21" Type="http://schemas.openxmlformats.org/officeDocument/2006/relationships/image" Target="../media/image124.png"/><Relationship Id="rId7" Type="http://schemas.microsoft.com/office/2007/relationships/hdphoto" Target="../media/hdphoto2.wdp"/><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slideLayout" Target="../slideLayouts/slideLayout2.xml"/><Relationship Id="rId16" Type="http://schemas.openxmlformats.org/officeDocument/2006/relationships/image" Target="../media/image30.png"/><Relationship Id="rId20" Type="http://schemas.openxmlformats.org/officeDocument/2006/relationships/image" Target="../media/image123.png"/><Relationship Id="rId1" Type="http://schemas.openxmlformats.org/officeDocument/2006/relationships/tags" Target="../tags/tag34.xml"/><Relationship Id="rId6" Type="http://schemas.openxmlformats.org/officeDocument/2006/relationships/image" Target="../media/image34.png"/><Relationship Id="rId11" Type="http://schemas.openxmlformats.org/officeDocument/2006/relationships/image" Target="../media/image17.png"/><Relationship Id="rId5" Type="http://schemas.openxmlformats.org/officeDocument/2006/relationships/image" Target="../media/image118.png"/><Relationship Id="rId15" Type="http://schemas.openxmlformats.org/officeDocument/2006/relationships/image" Target="../media/image32.png"/><Relationship Id="rId10" Type="http://schemas.openxmlformats.org/officeDocument/2006/relationships/image" Target="../media/image16.png"/><Relationship Id="rId19" Type="http://schemas.openxmlformats.org/officeDocument/2006/relationships/image" Target="../media/image122.png"/><Relationship Id="rId4" Type="http://schemas.openxmlformats.org/officeDocument/2006/relationships/image" Target="../media/image54.jpeg"/><Relationship Id="rId9" Type="http://schemas.openxmlformats.org/officeDocument/2006/relationships/image" Target="../media/image15.png"/><Relationship Id="rId14" Type="http://schemas.openxmlformats.org/officeDocument/2006/relationships/image" Target="../media/image119.png"/><Relationship Id="rId22" Type="http://schemas.openxmlformats.org/officeDocument/2006/relationships/image" Target="../media/image50.jpg"/></Relationships>
</file>

<file path=ppt/slides/_rels/slide6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125.png"/><Relationship Id="rId18" Type="http://schemas.openxmlformats.org/officeDocument/2006/relationships/image" Target="../media/image37.png"/><Relationship Id="rId3" Type="http://schemas.openxmlformats.org/officeDocument/2006/relationships/notesSlide" Target="../notesSlides/notesSlide67.xml"/><Relationship Id="rId7" Type="http://schemas.microsoft.com/office/2007/relationships/hdphoto" Target="../media/hdphoto2.wdp"/><Relationship Id="rId12" Type="http://schemas.openxmlformats.org/officeDocument/2006/relationships/image" Target="../media/image113.png"/><Relationship Id="rId17" Type="http://schemas.openxmlformats.org/officeDocument/2006/relationships/image" Target="../media/image129.png"/><Relationship Id="rId2" Type="http://schemas.openxmlformats.org/officeDocument/2006/relationships/slideLayout" Target="../slideLayouts/slideLayout2.xml"/><Relationship Id="rId16" Type="http://schemas.openxmlformats.org/officeDocument/2006/relationships/image" Target="../media/image128.png"/><Relationship Id="rId1" Type="http://schemas.openxmlformats.org/officeDocument/2006/relationships/tags" Target="../tags/tag35.xml"/><Relationship Id="rId6" Type="http://schemas.openxmlformats.org/officeDocument/2006/relationships/image" Target="../media/image34.png"/><Relationship Id="rId11" Type="http://schemas.openxmlformats.org/officeDocument/2006/relationships/image" Target="../media/image17.png"/><Relationship Id="rId5" Type="http://schemas.openxmlformats.org/officeDocument/2006/relationships/image" Target="../media/image55.png"/><Relationship Id="rId15" Type="http://schemas.openxmlformats.org/officeDocument/2006/relationships/image" Target="../media/image127.png"/><Relationship Id="rId10" Type="http://schemas.openxmlformats.org/officeDocument/2006/relationships/image" Target="../media/image16.png"/><Relationship Id="rId19" Type="http://schemas.openxmlformats.org/officeDocument/2006/relationships/image" Target="../media/image130.png"/><Relationship Id="rId4" Type="http://schemas.openxmlformats.org/officeDocument/2006/relationships/image" Target="../media/image54.jpeg"/><Relationship Id="rId9" Type="http://schemas.openxmlformats.org/officeDocument/2006/relationships/image" Target="../media/image15.png"/><Relationship Id="rId14" Type="http://schemas.openxmlformats.org/officeDocument/2006/relationships/image" Target="../media/image126.png"/></Relationships>
</file>

<file path=ppt/slides/_rels/slide6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68.xml"/><Relationship Id="rId7" Type="http://schemas.openxmlformats.org/officeDocument/2006/relationships/image" Target="../media/image134.jpe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jpe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7239" y="4292139"/>
            <a:ext cx="8855534" cy="823912"/>
          </a:xfrm>
        </p:spPr>
        <p:txBody>
          <a:bodyPr>
            <a:noAutofit/>
          </a:bodyPr>
          <a:lstStyle/>
          <a:p>
            <a:pPr algn="ctr">
              <a:spcBef>
                <a:spcPts val="0"/>
              </a:spcBef>
            </a:pPr>
            <a:r>
              <a:rPr lang="en-US" sz="8000" b="1" dirty="0">
                <a:solidFill>
                  <a:schemeClr val="bg1"/>
                </a:solidFill>
                <a:latin typeface="Onyx" panose="04050602080702020203" pitchFamily="82" charset="0"/>
              </a:rPr>
              <a:t>SUPPER PROGRAM FOR FOOD SERVICES STAFF</a:t>
            </a:r>
          </a:p>
          <a:p>
            <a:pPr algn="ctr">
              <a:spcBef>
                <a:spcPts val="0"/>
              </a:spcBef>
            </a:pPr>
            <a:endParaRPr lang="en-US" sz="3200" b="1" dirty="0">
              <a:solidFill>
                <a:srgbClr val="000000"/>
              </a:solidFill>
            </a:endParaRPr>
          </a:p>
        </p:txBody>
      </p:sp>
      <p:sp>
        <p:nvSpPr>
          <p:cNvPr id="2" name="Flowchart: Connector 1">
            <a:extLst>
              <a:ext uri="{FF2B5EF4-FFF2-40B4-BE49-F238E27FC236}">
                <a16:creationId xmlns:a16="http://schemas.microsoft.com/office/drawing/2014/main" id="{78D8B04B-2B50-1CF2-8F11-991C294609FF}"/>
              </a:ext>
            </a:extLst>
          </p:cNvPr>
          <p:cNvSpPr/>
          <p:nvPr/>
        </p:nvSpPr>
        <p:spPr>
          <a:xfrm>
            <a:off x="8526463" y="3862137"/>
            <a:ext cx="3665538" cy="362633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05168083-C11C-A18C-ABA8-2230ACF14087}"/>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4EE70AA-CDAA-F376-C78A-C00A5D291648}"/>
              </a:ext>
            </a:extLst>
          </p:cNvPr>
          <p:cNvSpPr/>
          <p:nvPr/>
        </p:nvSpPr>
        <p:spPr>
          <a:xfrm>
            <a:off x="-955184" y="-623723"/>
            <a:ext cx="3469783" cy="36449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descr="Image preview">
            <a:extLst>
              <a:ext uri="{FF2B5EF4-FFF2-40B4-BE49-F238E27FC236}">
                <a16:creationId xmlns:a16="http://schemas.microsoft.com/office/drawing/2014/main" id="{6EBA64B1-B074-0CB1-B523-5D9D57FF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87" y="1081012"/>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728254F-C539-3D87-80A7-4B6B5EFE9741}"/>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BFA29C7-A72A-15EC-80AF-051AD04E576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57088"/>
      </p:ext>
    </p:extLst>
  </p:cSld>
  <p:clrMapOvr>
    <a:masterClrMapping/>
  </p:clrMapOvr>
  <mc:AlternateContent xmlns:mc="http://schemas.openxmlformats.org/markup-compatibility/2006" xmlns:p159="http://schemas.microsoft.com/office/powerpoint/2015/09/main">
    <mc:Choice Requires="p159">
      <p:transition spd="slow" advTm="15344">
        <p159:morph option="byObject"/>
      </p:transition>
    </mc:Choice>
    <mc:Fallback xmlns="">
      <p:transition spd="slow" advTm="1534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4" name="Flowchart: Connector 33">
            <a:extLst>
              <a:ext uri="{FF2B5EF4-FFF2-40B4-BE49-F238E27FC236}">
                <a16:creationId xmlns:a16="http://schemas.microsoft.com/office/drawing/2014/main" id="{E14C066C-BF53-9C1B-4083-4DE52B9FF066}"/>
              </a:ext>
            </a:extLst>
          </p:cNvPr>
          <p:cNvSpPr/>
          <p:nvPr/>
        </p:nvSpPr>
        <p:spPr>
          <a:xfrm>
            <a:off x="9544476" y="-119767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F3907E5-D562-9C03-0B19-C7C2CC872447}"/>
              </a:ext>
            </a:extLst>
          </p:cNvPr>
          <p:cNvSpPr/>
          <p:nvPr/>
        </p:nvSpPr>
        <p:spPr>
          <a:xfrm>
            <a:off x="949022" y="1790060"/>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137878" y="3041214"/>
            <a:ext cx="10515600" cy="1325563"/>
          </a:xfrm>
        </p:spPr>
        <p:txBody>
          <a:bodyPr>
            <a:normAutofit/>
          </a:bodyPr>
          <a:lstStyle/>
          <a:p>
            <a:pPr algn="l"/>
            <a:r>
              <a:rPr lang="en-US" sz="7500" dirty="0">
                <a:solidFill>
                  <a:schemeClr val="bg1"/>
                </a:solidFill>
              </a:rPr>
              <a:t>Mandatory Postings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797015" y="4547202"/>
            <a:ext cx="3508997" cy="138152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None/>
            </a:pPr>
            <a:r>
              <a:rPr lang="en-US" altLang="en-US" sz="2400" dirty="0">
                <a:solidFill>
                  <a:schemeClr val="bg1"/>
                </a:solidFill>
                <a:latin typeface="Century Gothic" panose="020B0502020202020204" pitchFamily="34" charset="0"/>
              </a:rPr>
              <a:t>Post all 4 at every service area visible to public view. </a:t>
            </a:r>
          </a:p>
        </p:txBody>
      </p:sp>
      <p:grpSp>
        <p:nvGrpSpPr>
          <p:cNvPr id="36" name="Group 35">
            <a:extLst>
              <a:ext uri="{FF2B5EF4-FFF2-40B4-BE49-F238E27FC236}">
                <a16:creationId xmlns:a16="http://schemas.microsoft.com/office/drawing/2014/main" id="{C45EBD59-A56D-3065-F2B7-FF73E7D2ACD7}"/>
              </a:ext>
            </a:extLst>
          </p:cNvPr>
          <p:cNvGrpSpPr/>
          <p:nvPr/>
        </p:nvGrpSpPr>
        <p:grpSpPr>
          <a:xfrm>
            <a:off x="2030473" y="127347"/>
            <a:ext cx="4888583" cy="2062856"/>
            <a:chOff x="2030473" y="127347"/>
            <a:chExt cx="4888583" cy="2062856"/>
          </a:xfrm>
        </p:grpSpPr>
        <p:sp>
          <p:nvSpPr>
            <p:cNvPr id="28" name="Isosceles Triangle 27">
              <a:extLst>
                <a:ext uri="{FF2B5EF4-FFF2-40B4-BE49-F238E27FC236}">
                  <a16:creationId xmlns:a16="http://schemas.microsoft.com/office/drawing/2014/main" id="{CD8C3604-2CF7-3467-5F39-6F5767BE03BA}"/>
                </a:ext>
              </a:extLst>
            </p:cNvPr>
            <p:cNvSpPr/>
            <p:nvPr/>
          </p:nvSpPr>
          <p:spPr>
            <a:xfrm rot="12143378">
              <a:off x="5046515" y="1296749"/>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id="{8E0AE0A5-2B1D-A957-8902-A7749967C445}"/>
                </a:ext>
              </a:extLst>
            </p:cNvPr>
            <p:cNvSpPr/>
            <p:nvPr/>
          </p:nvSpPr>
          <p:spPr>
            <a:xfrm>
              <a:off x="2030473" y="127347"/>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1" y="257393"/>
              <a:ext cx="1712128" cy="128010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373298" y="478832"/>
              <a:ext cx="2044721" cy="707886"/>
            </a:xfrm>
            <a:prstGeom prst="rect">
              <a:avLst/>
            </a:prstGeom>
            <a:noFill/>
          </p:spPr>
          <p:txBody>
            <a:bodyPr wrap="square" rtlCol="0">
              <a:spAutoFit/>
            </a:bodyPr>
            <a:lstStyle/>
            <a:p>
              <a:pPr algn="ctr"/>
              <a:r>
                <a:rPr lang="en-US" sz="2000" b="1" dirty="0">
                  <a:solidFill>
                    <a:schemeClr val="tx2">
                      <a:lumMod val="50000"/>
                    </a:schemeClr>
                  </a:solidFill>
                  <a:latin typeface="Century Gothic" panose="020B0502020202020204" pitchFamily="34" charset="0"/>
                </a:rPr>
                <a:t>Offer vs Serve Supper Guide</a:t>
              </a:r>
            </a:p>
          </p:txBody>
        </p:sp>
      </p:grpSp>
      <p:grpSp>
        <p:nvGrpSpPr>
          <p:cNvPr id="41" name="Group 40">
            <a:extLst>
              <a:ext uri="{FF2B5EF4-FFF2-40B4-BE49-F238E27FC236}">
                <a16:creationId xmlns:a16="http://schemas.microsoft.com/office/drawing/2014/main" id="{89325C1C-BBAC-A7A6-F13A-40D98C79D8AF}"/>
              </a:ext>
            </a:extLst>
          </p:cNvPr>
          <p:cNvGrpSpPr/>
          <p:nvPr/>
        </p:nvGrpSpPr>
        <p:grpSpPr>
          <a:xfrm>
            <a:off x="5997791" y="5061046"/>
            <a:ext cx="5293377" cy="1652336"/>
            <a:chOff x="5997791" y="5061046"/>
            <a:chExt cx="5293377" cy="1652336"/>
          </a:xfrm>
        </p:grpSpPr>
        <p:sp>
          <p:nvSpPr>
            <p:cNvPr id="33" name="Isosceles Triangle 32">
              <a:extLst>
                <a:ext uri="{FF2B5EF4-FFF2-40B4-BE49-F238E27FC236}">
                  <a16:creationId xmlns:a16="http://schemas.microsoft.com/office/drawing/2014/main" id="{C6D6AD6B-BD96-310F-22F6-FFD81994FE51}"/>
                </a:ext>
              </a:extLst>
            </p:cNvPr>
            <p:cNvSpPr/>
            <p:nvPr/>
          </p:nvSpPr>
          <p:spPr>
            <a:xfrm rot="17541519">
              <a:off x="6008676" y="5150992"/>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Terminator 20">
              <a:extLst>
                <a:ext uri="{FF2B5EF4-FFF2-40B4-BE49-F238E27FC236}">
                  <a16:creationId xmlns:a16="http://schemas.microsoft.com/office/drawing/2014/main" id="{C1E1BD07-37AE-BBFB-ACD4-C4E1146753FC}"/>
                </a:ext>
              </a:extLst>
            </p:cNvPr>
            <p:cNvSpPr/>
            <p:nvPr/>
          </p:nvSpPr>
          <p:spPr>
            <a:xfrm>
              <a:off x="6526663" y="5061046"/>
              <a:ext cx="4764505" cy="1652336"/>
            </a:xfrm>
            <a:prstGeom prst="flowChartTermina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screenshot of a computer&#10;&#10;Description automatically generated">
              <a:extLst>
                <a:ext uri="{FF2B5EF4-FFF2-40B4-BE49-F238E27FC236}">
                  <a16:creationId xmlns:a16="http://schemas.microsoft.com/office/drawing/2014/main" id="{F4AD97F2-A7BE-1818-05E9-0A9CC1354BDD}"/>
                </a:ext>
              </a:extLst>
            </p:cNvPr>
            <p:cNvPicPr>
              <a:picLocks noChangeAspect="1"/>
            </p:cNvPicPr>
            <p:nvPr/>
          </p:nvPicPr>
          <p:blipFill>
            <a:blip r:embed="rId5"/>
            <a:stretch>
              <a:fillRect/>
            </a:stretch>
          </p:blipFill>
          <p:spPr>
            <a:xfrm>
              <a:off x="9231114" y="5323954"/>
              <a:ext cx="1638252" cy="1184330"/>
            </a:xfrm>
            <a:prstGeom prst="rect">
              <a:avLst/>
            </a:prstGeom>
            <a:ln w="38100">
              <a:solidFill>
                <a:srgbClr val="002060"/>
              </a:solidFill>
            </a:ln>
          </p:spPr>
        </p:pic>
        <p:sp>
          <p:nvSpPr>
            <p:cNvPr id="30" name="TextBox 29">
              <a:extLst>
                <a:ext uri="{FF2B5EF4-FFF2-40B4-BE49-F238E27FC236}">
                  <a16:creationId xmlns:a16="http://schemas.microsoft.com/office/drawing/2014/main" id="{9FBBFF8F-D449-BA54-5891-905B76BEFFFE}"/>
                </a:ext>
              </a:extLst>
            </p:cNvPr>
            <p:cNvSpPr txBox="1"/>
            <p:nvPr/>
          </p:nvSpPr>
          <p:spPr>
            <a:xfrm>
              <a:off x="7160542" y="5661852"/>
              <a:ext cx="1664238" cy="369332"/>
            </a:xfrm>
            <a:prstGeom prst="rect">
              <a:avLst/>
            </a:prstGeom>
            <a:noFill/>
          </p:spPr>
          <p:txBody>
            <a:bodyPr wrap="none" rtlCol="0">
              <a:spAutoFit/>
            </a:bodyPr>
            <a:lstStyle/>
            <a:p>
              <a:r>
                <a:rPr lang="en-US" b="1" dirty="0">
                  <a:solidFill>
                    <a:schemeClr val="tx2">
                      <a:lumMod val="50000"/>
                    </a:schemeClr>
                  </a:solidFill>
                  <a:latin typeface="Century Gothic" panose="020B0502020202020204" pitchFamily="34" charset="0"/>
                </a:rPr>
                <a:t>Supper Menu</a:t>
              </a:r>
            </a:p>
          </p:txBody>
        </p:sp>
      </p:grpSp>
      <p:grpSp>
        <p:nvGrpSpPr>
          <p:cNvPr id="39" name="Group 38">
            <a:extLst>
              <a:ext uri="{FF2B5EF4-FFF2-40B4-BE49-F238E27FC236}">
                <a16:creationId xmlns:a16="http://schemas.microsoft.com/office/drawing/2014/main" id="{9DA2DB63-0286-31FF-6DF3-00ACEA7B6822}"/>
              </a:ext>
            </a:extLst>
          </p:cNvPr>
          <p:cNvGrpSpPr/>
          <p:nvPr/>
        </p:nvGrpSpPr>
        <p:grpSpPr>
          <a:xfrm>
            <a:off x="6079936" y="1645826"/>
            <a:ext cx="5093992" cy="1889006"/>
            <a:chOff x="6079936" y="1645826"/>
            <a:chExt cx="5093992" cy="1889006"/>
          </a:xfrm>
        </p:grpSpPr>
        <p:sp>
          <p:nvSpPr>
            <p:cNvPr id="31" name="Isosceles Triangle 30">
              <a:extLst>
                <a:ext uri="{FF2B5EF4-FFF2-40B4-BE49-F238E27FC236}">
                  <a16:creationId xmlns:a16="http://schemas.microsoft.com/office/drawing/2014/main" id="{25B08FB8-2526-6AD0-CD95-AEBE61495DEE}"/>
                </a:ext>
              </a:extLst>
            </p:cNvPr>
            <p:cNvSpPr/>
            <p:nvPr/>
          </p:nvSpPr>
          <p:spPr>
            <a:xfrm rot="13784646">
              <a:off x="6090821" y="2652263"/>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E1A28DB1-061D-E520-3DA5-CA391E77C6B0}"/>
                </a:ext>
              </a:extLst>
            </p:cNvPr>
            <p:cNvSpPr/>
            <p:nvPr/>
          </p:nvSpPr>
          <p:spPr>
            <a:xfrm>
              <a:off x="6285345" y="1645826"/>
              <a:ext cx="4888583" cy="1507561"/>
            </a:xfrm>
            <a:prstGeom prst="flowChartTerminator">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87F9-905F-4B20-850C-F397BE185B7D}"/>
                </a:ext>
              </a:extLst>
            </p:cNvPr>
            <p:cNvSpPr/>
            <p:nvPr/>
          </p:nvSpPr>
          <p:spPr>
            <a:xfrm>
              <a:off x="6560084" y="2259933"/>
              <a:ext cx="2917786" cy="369332"/>
            </a:xfrm>
            <a:prstGeom prst="rect">
              <a:avLst/>
            </a:prstGeom>
          </p:spPr>
          <p:txBody>
            <a:bodyPr wrap="none">
              <a:spAutoFit/>
            </a:bodyPr>
            <a:lstStyle/>
            <a:p>
              <a:r>
                <a:rPr lang="en-US" b="1" dirty="0">
                  <a:solidFill>
                    <a:schemeClr val="tx2">
                      <a:lumMod val="50000"/>
                    </a:schemeClr>
                  </a:solidFill>
                  <a:latin typeface="Century Gothic" panose="020B0502020202020204" pitchFamily="34" charset="0"/>
                </a:rPr>
                <a:t>Health Inspection Report</a:t>
              </a:r>
            </a:p>
          </p:txBody>
        </p:sp>
        <p:pic>
          <p:nvPicPr>
            <p:cNvPr id="12" name="Picture 11">
              <a:extLst>
                <a:ext uri="{FF2B5EF4-FFF2-40B4-BE49-F238E27FC236}">
                  <a16:creationId xmlns:a16="http://schemas.microsoft.com/office/drawing/2014/main" id="{6B7354A6-5194-474C-B120-59B08E903214}"/>
                </a:ext>
              </a:extLst>
            </p:cNvPr>
            <p:cNvPicPr>
              <a:picLocks noChangeAspect="1"/>
            </p:cNvPicPr>
            <p:nvPr/>
          </p:nvPicPr>
          <p:blipFill>
            <a:blip r:embed="rId6"/>
            <a:stretch>
              <a:fillRect/>
            </a:stretch>
          </p:blipFill>
          <p:spPr>
            <a:xfrm>
              <a:off x="9526433" y="1786101"/>
              <a:ext cx="1047614" cy="122700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6" name="Flowchart: Connector 25">
            <a:extLst>
              <a:ext uri="{FF2B5EF4-FFF2-40B4-BE49-F238E27FC236}">
                <a16:creationId xmlns:a16="http://schemas.microsoft.com/office/drawing/2014/main" id="{5FF7FD11-020C-414E-8440-ECBDC11F9BF8}"/>
              </a:ext>
            </a:extLst>
          </p:cNvPr>
          <p:cNvSpPr/>
          <p:nvPr/>
        </p:nvSpPr>
        <p:spPr>
          <a:xfrm>
            <a:off x="1437406" y="5676991"/>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793967D-7891-3C33-ACA5-BD4FB19A00CE}"/>
              </a:ext>
            </a:extLst>
          </p:cNvPr>
          <p:cNvGrpSpPr/>
          <p:nvPr/>
        </p:nvGrpSpPr>
        <p:grpSpPr>
          <a:xfrm>
            <a:off x="6459257" y="3353436"/>
            <a:ext cx="5352607" cy="1507561"/>
            <a:chOff x="6459257" y="3353436"/>
            <a:chExt cx="5352607" cy="1507561"/>
          </a:xfrm>
        </p:grpSpPr>
        <p:sp>
          <p:nvSpPr>
            <p:cNvPr id="32" name="Isosceles Triangle 31">
              <a:extLst>
                <a:ext uri="{FF2B5EF4-FFF2-40B4-BE49-F238E27FC236}">
                  <a16:creationId xmlns:a16="http://schemas.microsoft.com/office/drawing/2014/main" id="{6E168D38-2F2C-264C-A998-C7C20F96CA35}"/>
                </a:ext>
              </a:extLst>
            </p:cNvPr>
            <p:cNvSpPr/>
            <p:nvPr/>
          </p:nvSpPr>
          <p:spPr>
            <a:xfrm rot="15926303">
              <a:off x="6470142" y="3837078"/>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E008C1FE-11AF-007C-D0D6-78A94DB9FD64}"/>
                </a:ext>
              </a:extLst>
            </p:cNvPr>
            <p:cNvSpPr/>
            <p:nvPr/>
          </p:nvSpPr>
          <p:spPr>
            <a:xfrm>
              <a:off x="6923281" y="3353436"/>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C7931-FF91-4089-B5E2-C9F48D95696D}"/>
                </a:ext>
              </a:extLst>
            </p:cNvPr>
            <p:cNvSpPr/>
            <p:nvPr/>
          </p:nvSpPr>
          <p:spPr>
            <a:xfrm>
              <a:off x="7608976" y="3810658"/>
              <a:ext cx="2241319" cy="646331"/>
            </a:xfrm>
            <a:prstGeom prst="rect">
              <a:avLst/>
            </a:prstGeom>
          </p:spPr>
          <p:txBody>
            <a:bodyPr wrap="none">
              <a:spAutoFit/>
            </a:bodyPr>
            <a:lstStyle/>
            <a:p>
              <a:pPr algn="ctr"/>
              <a:r>
                <a:rPr lang="en-US" b="1" dirty="0">
                  <a:solidFill>
                    <a:schemeClr val="tx2">
                      <a:lumMod val="50000"/>
                    </a:schemeClr>
                  </a:solidFill>
                  <a:latin typeface="Century Gothic" panose="020B0502020202020204" pitchFamily="34" charset="0"/>
                </a:rPr>
                <a:t>And Justice for All </a:t>
              </a:r>
            </a:p>
            <a:p>
              <a:pPr algn="ctr"/>
              <a:r>
                <a:rPr lang="en-US" b="1" dirty="0">
                  <a:solidFill>
                    <a:schemeClr val="tx2">
                      <a:lumMod val="50000"/>
                    </a:schemeClr>
                  </a:solidFill>
                  <a:latin typeface="Century Gothic" panose="020B0502020202020204" pitchFamily="34" charset="0"/>
                </a:rPr>
                <a:t>(11” x17”)</a:t>
              </a:r>
            </a:p>
          </p:txBody>
        </p:sp>
        <p:pic>
          <p:nvPicPr>
            <p:cNvPr id="6" name="Picture 5">
              <a:extLst>
                <a:ext uri="{FF2B5EF4-FFF2-40B4-BE49-F238E27FC236}">
                  <a16:creationId xmlns:a16="http://schemas.microsoft.com/office/drawing/2014/main" id="{7C170838-0923-46A0-8DEC-BDF0EFFA0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1125" y="3435705"/>
              <a:ext cx="932997" cy="13430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7" name="Flowchart: Connector 26">
            <a:extLst>
              <a:ext uri="{FF2B5EF4-FFF2-40B4-BE49-F238E27FC236}">
                <a16:creationId xmlns:a16="http://schemas.microsoft.com/office/drawing/2014/main" id="{301F8BF4-6C5D-A0DE-744C-1E88BA90940B}"/>
              </a:ext>
            </a:extLst>
          </p:cNvPr>
          <p:cNvSpPr/>
          <p:nvPr/>
        </p:nvSpPr>
        <p:spPr>
          <a:xfrm>
            <a:off x="991339" y="54213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D1448FEA-7F54-77B0-FF07-A6EEADD69AFA}"/>
              </a:ext>
            </a:extLst>
          </p:cNvPr>
          <p:cNvSpPr/>
          <p:nvPr/>
        </p:nvSpPr>
        <p:spPr>
          <a:xfrm>
            <a:off x="9468731" y="367515"/>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9713528"/>
      </p:ext>
    </p:extLst>
  </p:cSld>
  <p:clrMapOvr>
    <a:masterClrMapping/>
  </p:clrMapOvr>
  <mc:AlternateContent xmlns:mc="http://schemas.openxmlformats.org/markup-compatibility/2006" xmlns:p159="http://schemas.microsoft.com/office/powerpoint/2015/09/main">
    <mc:Choice Requires="p159">
      <p:transition spd="slow" advTm="75249">
        <p159:morph option="byObject"/>
      </p:transition>
    </mc:Choice>
    <mc:Fallback xmlns="">
      <p:transition spd="slow" advTm="75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FBF57E25-34BB-DC8D-40C7-BC2FCF76EF6B}"/>
              </a:ext>
            </a:extLst>
          </p:cNvPr>
          <p:cNvSpPr/>
          <p:nvPr/>
        </p:nvSpPr>
        <p:spPr>
          <a:xfrm>
            <a:off x="6673148" y="1762943"/>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441423" y="2851821"/>
            <a:ext cx="3797128" cy="1325563"/>
          </a:xfrm>
        </p:spPr>
        <p:txBody>
          <a:bodyPr>
            <a:noAutofit/>
          </a:bodyPr>
          <a:lstStyle/>
          <a:p>
            <a:r>
              <a:rPr lang="en-US" sz="6000" dirty="0">
                <a:solidFill>
                  <a:schemeClr val="bg1"/>
                </a:solidFill>
              </a:rPr>
              <a:t>Eating Area Posters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7249973" y="4566000"/>
            <a:ext cx="4085546" cy="93062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000"/>
              </a:spcAft>
              <a:buNone/>
            </a:pPr>
            <a:r>
              <a:rPr lang="en-US" altLang="en-US" sz="2400" dirty="0">
                <a:solidFill>
                  <a:schemeClr val="bg1"/>
                </a:solidFill>
                <a:latin typeface="Century Gothic" panose="020B0502020202020204" pitchFamily="34" charset="0"/>
              </a:rPr>
              <a:t>Used to aid students in where to eat supper meals.</a:t>
            </a:r>
          </a:p>
        </p:txBody>
      </p:sp>
      <p:sp>
        <p:nvSpPr>
          <p:cNvPr id="3" name="Flowchart: Connector 2">
            <a:extLst>
              <a:ext uri="{FF2B5EF4-FFF2-40B4-BE49-F238E27FC236}">
                <a16:creationId xmlns:a16="http://schemas.microsoft.com/office/drawing/2014/main" id="{D75D761C-96E3-E231-A41E-386FBDE0036D}"/>
              </a:ext>
            </a:extLst>
          </p:cNvPr>
          <p:cNvSpPr/>
          <p:nvPr/>
        </p:nvSpPr>
        <p:spPr>
          <a:xfrm>
            <a:off x="11085327" y="5486574"/>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73309460-D6E3-8EB0-66F7-B3747BF1C8D3}"/>
              </a:ext>
            </a:extLst>
          </p:cNvPr>
          <p:cNvSpPr/>
          <p:nvPr/>
        </p:nvSpPr>
        <p:spPr>
          <a:xfrm>
            <a:off x="10693744" y="623490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7C8B976-F22F-9528-C697-1CCCD5D47B7D}"/>
              </a:ext>
            </a:extLst>
          </p:cNvPr>
          <p:cNvGrpSpPr/>
          <p:nvPr/>
        </p:nvGrpSpPr>
        <p:grpSpPr>
          <a:xfrm>
            <a:off x="1020187" y="3834238"/>
            <a:ext cx="5268824" cy="1652336"/>
            <a:chOff x="1724350" y="5065389"/>
            <a:chExt cx="5268824" cy="1652336"/>
          </a:xfrm>
        </p:grpSpPr>
        <p:sp>
          <p:nvSpPr>
            <p:cNvPr id="7" name="Isosceles Triangle 6">
              <a:extLst>
                <a:ext uri="{FF2B5EF4-FFF2-40B4-BE49-F238E27FC236}">
                  <a16:creationId xmlns:a16="http://schemas.microsoft.com/office/drawing/2014/main" id="{B76B74D6-C4BB-74B8-659C-C31020543AAC}"/>
                </a:ext>
              </a:extLst>
            </p:cNvPr>
            <p:cNvSpPr/>
            <p:nvPr/>
          </p:nvSpPr>
          <p:spPr>
            <a:xfrm rot="3763608">
              <a:off x="6110605" y="5099583"/>
              <a:ext cx="871684" cy="893454"/>
            </a:xfrm>
            <a:prstGeom prst="triangle">
              <a:avLst>
                <a:gd name="adj" fmla="val 94796"/>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D8E11B9D-7986-AEAC-DC28-E88CB2FC8ED9}"/>
                </a:ext>
              </a:extLst>
            </p:cNvPr>
            <p:cNvSpPr/>
            <p:nvPr/>
          </p:nvSpPr>
          <p:spPr>
            <a:xfrm>
              <a:off x="1724350" y="5065389"/>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5CF839-23DC-4160-9368-A04EFDB242E2}"/>
                </a:ext>
              </a:extLst>
            </p:cNvPr>
            <p:cNvPicPr>
              <a:picLocks noChangeAspect="1"/>
            </p:cNvPicPr>
            <p:nvPr/>
          </p:nvPicPr>
          <p:blipFill>
            <a:blip r:embed="rId3"/>
            <a:stretch>
              <a:fillRect/>
            </a:stretch>
          </p:blipFill>
          <p:spPr>
            <a:xfrm>
              <a:off x="2945441" y="5114174"/>
              <a:ext cx="2497939" cy="1554764"/>
            </a:xfrm>
            <a:prstGeom prst="rect">
              <a:avLst/>
            </a:prstGeom>
          </p:spPr>
        </p:pic>
      </p:grpSp>
      <p:sp>
        <p:nvSpPr>
          <p:cNvPr id="17" name="Flowchart: Connector 16">
            <a:extLst>
              <a:ext uri="{FF2B5EF4-FFF2-40B4-BE49-F238E27FC236}">
                <a16:creationId xmlns:a16="http://schemas.microsoft.com/office/drawing/2014/main" id="{9D109864-A299-B280-D0FF-D7FB7596CA5C}"/>
              </a:ext>
            </a:extLst>
          </p:cNvPr>
          <p:cNvSpPr/>
          <p:nvPr/>
        </p:nvSpPr>
        <p:spPr>
          <a:xfrm>
            <a:off x="-138558" y="-961533"/>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8658565-7520-9927-2419-7CC3B554BD84}"/>
              </a:ext>
            </a:extLst>
          </p:cNvPr>
          <p:cNvSpPr/>
          <p:nvPr/>
        </p:nvSpPr>
        <p:spPr>
          <a:xfrm>
            <a:off x="1867386" y="560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4014178-DCE3-7CD7-24BA-87F49575B353}"/>
              </a:ext>
            </a:extLst>
          </p:cNvPr>
          <p:cNvGrpSpPr/>
          <p:nvPr/>
        </p:nvGrpSpPr>
        <p:grpSpPr>
          <a:xfrm>
            <a:off x="1554489" y="1463055"/>
            <a:ext cx="5279841" cy="1652336"/>
            <a:chOff x="-5279841" y="2185435"/>
            <a:chExt cx="5279841" cy="1652336"/>
          </a:xfrm>
        </p:grpSpPr>
        <p:grpSp>
          <p:nvGrpSpPr>
            <p:cNvPr id="22" name="Group 21">
              <a:extLst>
                <a:ext uri="{FF2B5EF4-FFF2-40B4-BE49-F238E27FC236}">
                  <a16:creationId xmlns:a16="http://schemas.microsoft.com/office/drawing/2014/main" id="{9EB837CF-978F-DC5F-1696-7AF93B2E88F5}"/>
                </a:ext>
              </a:extLst>
            </p:cNvPr>
            <p:cNvGrpSpPr/>
            <p:nvPr/>
          </p:nvGrpSpPr>
          <p:grpSpPr>
            <a:xfrm>
              <a:off x="-5279841" y="2185435"/>
              <a:ext cx="5279841" cy="1652336"/>
              <a:chOff x="-5478429" y="2029104"/>
              <a:chExt cx="5279841" cy="1652336"/>
            </a:xfrm>
          </p:grpSpPr>
          <p:sp>
            <p:nvSpPr>
              <p:cNvPr id="14" name="Isosceles Triangle 13">
                <a:extLst>
                  <a:ext uri="{FF2B5EF4-FFF2-40B4-BE49-F238E27FC236}">
                    <a16:creationId xmlns:a16="http://schemas.microsoft.com/office/drawing/2014/main" id="{523E694C-F96D-39D4-1985-406BF57A293B}"/>
                  </a:ext>
                </a:extLst>
              </p:cNvPr>
              <p:cNvSpPr>
                <a:spLocks/>
              </p:cNvSpPr>
              <p:nvPr/>
            </p:nvSpPr>
            <p:spPr>
              <a:xfrm rot="5400000">
                <a:off x="-1081157" y="2409880"/>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5050D2DE-7D41-44F1-D8DA-BAA22167CECA}"/>
                  </a:ext>
                </a:extLst>
              </p:cNvPr>
              <p:cNvSpPr>
                <a:spLocks/>
              </p:cNvSpPr>
              <p:nvPr/>
            </p:nvSpPr>
            <p:spPr>
              <a:xfrm>
                <a:off x="-5478429" y="2029104"/>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Content Placeholder 3">
                <a:extLst>
                  <a:ext uri="{FF2B5EF4-FFF2-40B4-BE49-F238E27FC236}">
                    <a16:creationId xmlns:a16="http://schemas.microsoft.com/office/drawing/2014/main" id="{B24620AB-96E2-494C-AAB9-D6E434C555EF}"/>
                  </a:ext>
                </a:extLst>
              </p:cNvPr>
              <p:cNvPicPr>
                <a:picLocks noGrp="1" noChangeAspect="1"/>
              </p:cNvPicPr>
              <p:nvPr>
                <p:ph sz="half" idx="2"/>
              </p:nvPr>
            </p:nvPicPr>
            <p:blipFill rotWithShape="1">
              <a:blip r:embed="rId4"/>
              <a:srcRect l="55503" t="8480" r="10348" b="20261"/>
              <a:stretch/>
            </p:blipFill>
            <p:spPr>
              <a:xfrm>
                <a:off x="-4233491" y="2093328"/>
                <a:ext cx="2138279" cy="1421274"/>
              </a:xfrm>
              <a:prstGeom prst="rect">
                <a:avLst/>
              </a:prstGeom>
              <a:ln w="6350">
                <a:noFill/>
              </a:ln>
              <a:effectLst/>
            </p:spPr>
          </p:pic>
        </p:grpSp>
        <p:cxnSp>
          <p:nvCxnSpPr>
            <p:cNvPr id="28" name="Straight Connector 27">
              <a:extLst>
                <a:ext uri="{FF2B5EF4-FFF2-40B4-BE49-F238E27FC236}">
                  <a16:creationId xmlns:a16="http://schemas.microsoft.com/office/drawing/2014/main" id="{B0EFF838-C664-C2D1-0008-0158A9D9AED8}"/>
                </a:ext>
              </a:extLst>
            </p:cNvPr>
            <p:cNvCxnSpPr/>
            <p:nvPr/>
          </p:nvCxnSpPr>
          <p:spPr>
            <a:xfrm>
              <a:off x="-3965114" y="3668224"/>
              <a:ext cx="2068490" cy="0"/>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6627182"/>
      </p:ext>
    </p:extLst>
  </p:cSld>
  <p:clrMapOvr>
    <a:masterClrMapping/>
  </p:clrMapOvr>
  <mc:AlternateContent xmlns:mc="http://schemas.openxmlformats.org/markup-compatibility/2006" xmlns:p159="http://schemas.microsoft.com/office/powerpoint/2015/09/main">
    <mc:Choice Requires="p159">
      <p:transition spd="slow" advTm="29650">
        <p159:morph option="byObject"/>
      </p:transition>
    </mc:Choice>
    <mc:Fallback xmlns="">
      <p:transition spd="slow" advTm="29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F5AD10E-DCE2-A122-46AA-3F4605DFDF14}"/>
              </a:ext>
            </a:extLst>
          </p:cNvPr>
          <p:cNvSpPr/>
          <p:nvPr/>
        </p:nvSpPr>
        <p:spPr>
          <a:xfrm>
            <a:off x="254161" y="2534670"/>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5173980" y="252698"/>
            <a:ext cx="5955842" cy="1325563"/>
          </a:xfrm>
        </p:spPr>
        <p:txBody>
          <a:bodyPr>
            <a:normAutofit/>
          </a:bodyPr>
          <a:lstStyle/>
          <a:p>
            <a:pPr algn="l"/>
            <a:r>
              <a:rPr lang="en-US" sz="8000" dirty="0">
                <a:solidFill>
                  <a:schemeClr val="bg1">
                    <a:lumMod val="95000"/>
                  </a:schemeClr>
                </a:solidFill>
              </a:rPr>
              <a:t>Supper Menu: Entrée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73980" y="1731951"/>
            <a:ext cx="7018020" cy="10813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There are two entrée options to choose from for supper. Every day, choose from a hot or cold option to serve. </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6994052" y="3021021"/>
            <a:ext cx="4666721" cy="224245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Do not serve both entrée options</a:t>
            </a:r>
          </a:p>
          <a:p>
            <a:pPr>
              <a:spcBef>
                <a:spcPts val="0"/>
              </a:spcBef>
              <a:spcAft>
                <a:spcPts val="1000"/>
              </a:spcAft>
              <a:buFont typeface="Wingdings" panose="05000000000000000000" pitchFamily="2" charset="2"/>
              <a:buChar char="Ø"/>
            </a:pPr>
            <a:r>
              <a:rPr lang="en-US" altLang="en-US" sz="2400" b="1" dirty="0">
                <a:solidFill>
                  <a:schemeClr val="bg1">
                    <a:lumMod val="95000"/>
                  </a:schemeClr>
                </a:solidFill>
                <a:latin typeface="Century Gothic" panose="020B0502020202020204" pitchFamily="34" charset="0"/>
              </a:rPr>
              <a:t>All</a:t>
            </a:r>
            <a:r>
              <a:rPr lang="en-US" altLang="en-US" sz="2400" dirty="0">
                <a:solidFill>
                  <a:schemeClr val="bg1">
                    <a:lumMod val="95000"/>
                  </a:schemeClr>
                </a:solidFill>
                <a:latin typeface="Century Gothic" panose="020B0502020202020204" pitchFamily="34" charset="0"/>
              </a:rPr>
              <a:t> entrée items count towards 2 components:</a:t>
            </a:r>
          </a:p>
          <a:p>
            <a:pPr lvl="1">
              <a:spcBef>
                <a:spcPts val="0"/>
              </a:spcBef>
              <a:spcAft>
                <a:spcPts val="1000"/>
              </a:spcAft>
              <a:buFont typeface="Arial" panose="020B0604020202020204" pitchFamily="34" charset="0"/>
              <a:buChar char="•"/>
            </a:pPr>
            <a:r>
              <a:rPr lang="en-US" altLang="en-US" sz="2400" dirty="0">
                <a:solidFill>
                  <a:schemeClr val="bg1">
                    <a:lumMod val="95000"/>
                  </a:schemeClr>
                </a:solidFill>
                <a:latin typeface="Century Gothic" panose="020B0502020202020204" pitchFamily="34" charset="0"/>
              </a:rPr>
              <a:t>Meat/ meat alternate &amp; grain </a:t>
            </a:r>
          </a:p>
        </p:txBody>
      </p:sp>
      <p:pic>
        <p:nvPicPr>
          <p:cNvPr id="3" name="Picture 2" descr="A picture containing text, screenshot, font, number">
            <a:extLst>
              <a:ext uri="{FF2B5EF4-FFF2-40B4-BE49-F238E27FC236}">
                <a16:creationId xmlns:a16="http://schemas.microsoft.com/office/drawing/2014/main" id="{01836328-D16A-0BEB-C6CD-6937729EBE94}"/>
              </a:ext>
            </a:extLst>
          </p:cNvPr>
          <p:cNvPicPr>
            <a:picLocks noChangeAspect="1"/>
          </p:cNvPicPr>
          <p:nvPr/>
        </p:nvPicPr>
        <p:blipFill rotWithShape="1">
          <a:blip r:embed="rId3"/>
          <a:srcRect l="7585" t="1852" r="3169" b="12489"/>
          <a:stretch/>
        </p:blipFill>
        <p:spPr>
          <a:xfrm>
            <a:off x="955064" y="3907976"/>
            <a:ext cx="5338083" cy="2711000"/>
          </a:xfrm>
          <a:prstGeom prst="rect">
            <a:avLst/>
          </a:prstGeom>
          <a:ln>
            <a:solidFill>
              <a:srgbClr val="000000"/>
            </a:solidFill>
          </a:ln>
        </p:spPr>
      </p:pic>
      <p:sp>
        <p:nvSpPr>
          <p:cNvPr id="4" name="Flowchart: Connector 3">
            <a:extLst>
              <a:ext uri="{FF2B5EF4-FFF2-40B4-BE49-F238E27FC236}">
                <a16:creationId xmlns:a16="http://schemas.microsoft.com/office/drawing/2014/main" id="{3027C6C7-33A1-4769-1538-8EEB1C66CE5E}"/>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65DFCE5-C70F-13CF-F783-DB93FF1C7E91}"/>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DE2908D-6240-52A0-6B1B-654401F930C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351BD488-077F-8052-7A2B-59A7A28B3618}"/>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610C0AE0-846C-76B1-5899-A9C5FE62D485}"/>
              </a:ext>
            </a:extLst>
          </p:cNvPr>
          <p:cNvSpPr/>
          <p:nvPr/>
        </p:nvSpPr>
        <p:spPr>
          <a:xfrm>
            <a:off x="6680470" y="5946693"/>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744146"/>
      </p:ext>
    </p:extLst>
  </p:cSld>
  <p:clrMapOvr>
    <a:masterClrMapping/>
  </p:clrMapOvr>
  <mc:AlternateContent xmlns:mc="http://schemas.openxmlformats.org/markup-compatibility/2006" xmlns:p159="http://schemas.microsoft.com/office/powerpoint/2015/09/main">
    <mc:Choice Requires="p159">
      <p:transition spd="slow" advTm="58226">
        <p159:morph option="byObject"/>
      </p:transition>
    </mc:Choice>
    <mc:Fallback xmlns="">
      <p:transition spd="slow" advTm="5822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352928" y="6600"/>
            <a:ext cx="10515600" cy="1325563"/>
          </a:xfrm>
        </p:spPr>
        <p:txBody>
          <a:bodyPr>
            <a:normAutofit/>
          </a:bodyPr>
          <a:lstStyle/>
          <a:p>
            <a:pPr algn="l"/>
            <a:r>
              <a:rPr lang="en-US" sz="8000" dirty="0">
                <a:solidFill>
                  <a:schemeClr val="bg1">
                    <a:lumMod val="95000"/>
                  </a:schemeClr>
                </a:solidFill>
              </a:rPr>
              <a:t>Supper Entrée Selection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352928" y="1607763"/>
            <a:ext cx="5952117" cy="112859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When deciding between a hot and cold supper item, serve the entrée that will drive the most participation from students at your site.</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1138492" y="3293893"/>
            <a:ext cx="4957508" cy="18738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Serve the more popular item from the menu </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Increased participation results in greater revenue</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Our service goal is customer satisfaction over convenience </a:t>
            </a:r>
          </a:p>
        </p:txBody>
      </p:sp>
      <p:pic>
        <p:nvPicPr>
          <p:cNvPr id="3" name="Picture 2" descr="A group of boys eating at a table">
            <a:extLst>
              <a:ext uri="{FF2B5EF4-FFF2-40B4-BE49-F238E27FC236}">
                <a16:creationId xmlns:a16="http://schemas.microsoft.com/office/drawing/2014/main" id="{4E7D7A1A-2E59-A330-0247-26AC684E6D49}"/>
              </a:ext>
            </a:extLst>
          </p:cNvPr>
          <p:cNvPicPr>
            <a:picLocks noChangeAspect="1"/>
          </p:cNvPicPr>
          <p:nvPr/>
        </p:nvPicPr>
        <p:blipFill>
          <a:blip r:embed="rId3"/>
          <a:stretch>
            <a:fillRect/>
          </a:stretch>
        </p:blipFill>
        <p:spPr>
          <a:xfrm>
            <a:off x="7090610" y="444792"/>
            <a:ext cx="4684295" cy="472296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Flowchart: Connector 3">
            <a:extLst>
              <a:ext uri="{FF2B5EF4-FFF2-40B4-BE49-F238E27FC236}">
                <a16:creationId xmlns:a16="http://schemas.microsoft.com/office/drawing/2014/main" id="{3F4A7E15-5871-B12C-E396-076602455591}"/>
              </a:ext>
            </a:extLst>
          </p:cNvPr>
          <p:cNvSpPr/>
          <p:nvPr/>
        </p:nvSpPr>
        <p:spPr>
          <a:xfrm>
            <a:off x="10280677" y="40071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68257AD-56F6-1F7C-1BFF-C43F88D5BD09}"/>
              </a:ext>
            </a:extLst>
          </p:cNvPr>
          <p:cNvSpPr/>
          <p:nvPr/>
        </p:nvSpPr>
        <p:spPr>
          <a:xfrm>
            <a:off x="9644468" y="4931969"/>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11752"/>
      </p:ext>
    </p:extLst>
  </p:cSld>
  <p:clrMapOvr>
    <a:masterClrMapping/>
  </p:clrMapOvr>
  <mc:AlternateContent xmlns:mc="http://schemas.openxmlformats.org/markup-compatibility/2006" xmlns:p159="http://schemas.microsoft.com/office/powerpoint/2015/09/main">
    <mc:Choice Requires="p159">
      <p:transition spd="slow" advTm="38047">
        <p159:morph option="byObject"/>
      </p:transition>
    </mc:Choice>
    <mc:Fallback xmlns="">
      <p:transition spd="slow" advTm="3804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E5F95-CAB1-7AC4-8970-2F8D152C7E27}"/>
              </a:ext>
            </a:extLst>
          </p:cNvPr>
          <p:cNvPicPr>
            <a:picLocks noChangeAspect="1"/>
          </p:cNvPicPr>
          <p:nvPr/>
        </p:nvPicPr>
        <p:blipFill rotWithShape="1">
          <a:blip r:embed="rId4"/>
          <a:srcRect b="58128"/>
          <a:stretch/>
        </p:blipFill>
        <p:spPr>
          <a:xfrm>
            <a:off x="343457" y="859747"/>
            <a:ext cx="2992526" cy="2705184"/>
          </a:xfrm>
          <a:prstGeom prst="rect">
            <a:avLst/>
          </a:prstGeom>
        </p:spPr>
      </p:pic>
      <p:sp>
        <p:nvSpPr>
          <p:cNvPr id="2" name="Rectangle 1">
            <a:extLst>
              <a:ext uri="{FF2B5EF4-FFF2-40B4-BE49-F238E27FC236}">
                <a16:creationId xmlns:a16="http://schemas.microsoft.com/office/drawing/2014/main" id="{78688440-B9D9-1235-6E3E-7F0EFDFE1F0A}"/>
              </a:ext>
            </a:extLst>
          </p:cNvPr>
          <p:cNvSpPr/>
          <p:nvPr/>
        </p:nvSpPr>
        <p:spPr>
          <a:xfrm>
            <a:off x="3864596" y="0"/>
            <a:ext cx="8360230"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4174004" y="255053"/>
            <a:ext cx="7741415" cy="1325563"/>
          </a:xfrm>
        </p:spPr>
        <p:txBody>
          <a:bodyPr>
            <a:noAutofit/>
          </a:bodyPr>
          <a:lstStyle/>
          <a:p>
            <a:pPr algn="l"/>
            <a:r>
              <a:rPr lang="en-US" sz="8800" dirty="0">
                <a:solidFill>
                  <a:schemeClr val="bg1">
                    <a:lumMod val="95000"/>
                  </a:schemeClr>
                </a:solidFill>
              </a:rPr>
              <a:t>Entrée Satisfaction Activity</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67879" y="2212339"/>
            <a:ext cx="7056947" cy="12166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Let’s put ourselves in our student’s perspective. </a:t>
            </a:r>
          </a:p>
          <a:p>
            <a:pPr marL="0" indent="0">
              <a:spcBef>
                <a:spcPts val="0"/>
              </a:spcBef>
              <a:spcAft>
                <a:spcPts val="1000"/>
              </a:spcAft>
              <a:buNone/>
            </a:pPr>
            <a:endParaRPr lang="en-US" altLang="en-US" sz="2800" dirty="0">
              <a:solidFill>
                <a:schemeClr val="bg1">
                  <a:lumMod val="9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99D97001-E301-D8C4-B843-E29CFF63E118}"/>
              </a:ext>
            </a:extLst>
          </p:cNvPr>
          <p:cNvSpPr txBox="1"/>
          <p:nvPr/>
        </p:nvSpPr>
        <p:spPr>
          <a:xfrm>
            <a:off x="5206212" y="4219307"/>
            <a:ext cx="6152146" cy="1200329"/>
          </a:xfrm>
          <a:prstGeom prst="rect">
            <a:avLst/>
          </a:prstGeom>
          <a:noFill/>
        </p:spPr>
        <p:txBody>
          <a:bodyPr wrap="square">
            <a:spAutoFit/>
          </a:bodyPr>
          <a:lstStyle/>
          <a:p>
            <a:pPr marL="0" indent="0">
              <a:spcBef>
                <a:spcPts val="0"/>
              </a:spcBef>
              <a:spcAft>
                <a:spcPts val="1000"/>
              </a:spcAft>
              <a:buNone/>
            </a:pPr>
            <a:r>
              <a:rPr lang="en-US" altLang="en-US" sz="2400" b="1" dirty="0">
                <a:solidFill>
                  <a:schemeClr val="bg1">
                    <a:lumMod val="95000"/>
                  </a:schemeClr>
                </a:solidFill>
                <a:latin typeface="Century Gothic" panose="020B0502020202020204" pitchFamily="34" charset="0"/>
              </a:rPr>
              <a:t>If you were a student at your school, in any grade, what entrée would you select from the menu?</a:t>
            </a:r>
          </a:p>
        </p:txBody>
      </p:sp>
      <p:sp>
        <p:nvSpPr>
          <p:cNvPr id="11" name="Content Placeholder 2">
            <a:extLst>
              <a:ext uri="{FF2B5EF4-FFF2-40B4-BE49-F238E27FC236}">
                <a16:creationId xmlns:a16="http://schemas.microsoft.com/office/drawing/2014/main" id="{33E5DABC-6113-DCC9-78E1-828A1DFFB795}"/>
              </a:ext>
            </a:extLst>
          </p:cNvPr>
          <p:cNvSpPr txBox="1">
            <a:spLocks/>
          </p:cNvSpPr>
          <p:nvPr/>
        </p:nvSpPr>
        <p:spPr>
          <a:xfrm>
            <a:off x="5017136" y="1927158"/>
            <a:ext cx="7032611" cy="205551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If a majority of students are going to want the Cheeseburger entrée, then offer it on the menu rather than the Yellow Submarine Sandwich.</a:t>
            </a:r>
            <a:endParaRPr lang="en-US" altLang="en-US" sz="28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1BD57E25-79AC-4535-CA30-EAADE71C879E}"/>
              </a:ext>
            </a:extLst>
          </p:cNvPr>
          <p:cNvSpPr txBox="1">
            <a:spLocks/>
          </p:cNvSpPr>
          <p:nvPr/>
        </p:nvSpPr>
        <p:spPr>
          <a:xfrm>
            <a:off x="4787968" y="3902603"/>
            <a:ext cx="6988631" cy="1813510"/>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800" dirty="0">
                <a:solidFill>
                  <a:schemeClr val="bg1">
                    <a:lumMod val="95000"/>
                  </a:schemeClr>
                </a:solidFill>
                <a:latin typeface="Century Gothic" panose="020B0502020202020204" pitchFamily="34" charset="0"/>
              </a:rPr>
              <a:t>How many times a week would you like to receive a cold sandwich before you stopped coming to the cafeteria for supper?</a:t>
            </a:r>
            <a:endParaRPr lang="en-US" altLang="en-US" sz="2400" dirty="0">
              <a:solidFill>
                <a:schemeClr val="bg1">
                  <a:lumMod val="95000"/>
                </a:schemeClr>
              </a:solidFill>
              <a:latin typeface="Century Gothic" panose="020B0502020202020204" pitchFamily="34" charset="0"/>
            </a:endParaRPr>
          </a:p>
        </p:txBody>
      </p:sp>
      <p:sp>
        <p:nvSpPr>
          <p:cNvPr id="13" name="Oval 12">
            <a:extLst>
              <a:ext uri="{FF2B5EF4-FFF2-40B4-BE49-F238E27FC236}">
                <a16:creationId xmlns:a16="http://schemas.microsoft.com/office/drawing/2014/main" id="{C0EFF057-8134-F089-360B-7C93226C420E}"/>
              </a:ext>
            </a:extLst>
          </p:cNvPr>
          <p:cNvSpPr/>
          <p:nvPr/>
        </p:nvSpPr>
        <p:spPr>
          <a:xfrm>
            <a:off x="466776" y="1041197"/>
            <a:ext cx="2732204" cy="996217"/>
          </a:xfrm>
          <a:prstGeom prst="ellipse">
            <a:avLst/>
          </a:prstGeom>
          <a:noFill/>
          <a:ln w="571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A1DBD00-834C-39E2-33B2-F860977AE284}"/>
              </a:ext>
            </a:extLst>
          </p:cNvPr>
          <p:cNvPicPr>
            <a:picLocks noChangeAspect="1"/>
          </p:cNvPicPr>
          <p:nvPr/>
        </p:nvPicPr>
        <p:blipFill rotWithShape="1">
          <a:blip r:embed="rId4"/>
          <a:srcRect t="70988"/>
          <a:stretch/>
        </p:blipFill>
        <p:spPr>
          <a:xfrm>
            <a:off x="343457" y="3403281"/>
            <a:ext cx="2978842" cy="1873404"/>
          </a:xfrm>
          <a:prstGeom prst="rect">
            <a:avLst/>
          </a:prstGeom>
        </p:spPr>
      </p:pic>
      <p:sp>
        <p:nvSpPr>
          <p:cNvPr id="16" name="Rectangle 15">
            <a:extLst>
              <a:ext uri="{FF2B5EF4-FFF2-40B4-BE49-F238E27FC236}">
                <a16:creationId xmlns:a16="http://schemas.microsoft.com/office/drawing/2014/main" id="{0F4CFA74-C075-4E7F-E9D0-304531C1686B}"/>
              </a:ext>
            </a:extLst>
          </p:cNvPr>
          <p:cNvSpPr/>
          <p:nvPr/>
        </p:nvSpPr>
        <p:spPr>
          <a:xfrm>
            <a:off x="-20960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F7509F-7BC3-B109-626C-629FD471BD80}"/>
              </a:ext>
            </a:extLst>
          </p:cNvPr>
          <p:cNvSpPr/>
          <p:nvPr/>
        </p:nvSpPr>
        <p:spPr>
          <a:xfrm>
            <a:off x="327938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F0D40428-3087-8D1A-C17B-B38C41BB32CD}"/>
              </a:ext>
            </a:extLst>
          </p:cNvPr>
          <p:cNvSpPr/>
          <p:nvPr/>
        </p:nvSpPr>
        <p:spPr>
          <a:xfrm>
            <a:off x="3407029" y="2532962"/>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A7FF4B0-FB46-C32C-3C1A-31A7DAC077D0}"/>
              </a:ext>
            </a:extLst>
          </p:cNvPr>
          <p:cNvSpPr/>
          <p:nvPr/>
        </p:nvSpPr>
        <p:spPr>
          <a:xfrm>
            <a:off x="3391104" y="380925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5660465"/>
      </p:ext>
    </p:extLst>
  </p:cSld>
  <p:clrMapOvr>
    <a:masterClrMapping/>
  </p:clrMapOvr>
  <mc:AlternateContent xmlns:mc="http://schemas.openxmlformats.org/markup-compatibility/2006" xmlns:p159="http://schemas.microsoft.com/office/powerpoint/2015/09/main">
    <mc:Choice Requires="p159">
      <p:transition spd="slow" advTm="73205">
        <p159:morph option="byObject"/>
      </p:transition>
    </mc:Choice>
    <mc:Fallback xmlns="">
      <p:transition spd="slow" advTm="732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1"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992806" y="-48848"/>
            <a:ext cx="10515600" cy="1325563"/>
          </a:xfrm>
        </p:spPr>
        <p:txBody>
          <a:bodyPr>
            <a:noAutofit/>
          </a:bodyPr>
          <a:lstStyle/>
          <a:p>
            <a:pPr algn="l"/>
            <a:r>
              <a:rPr lang="en-US" sz="8800" dirty="0">
                <a:solidFill>
                  <a:schemeClr val="bg1">
                    <a:lumMod val="95000"/>
                  </a:schemeClr>
                </a:solidFill>
              </a:rPr>
              <a:t>2-Week Menu Rotation</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054015" y="5155401"/>
            <a:ext cx="11137985" cy="80735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altLang="en-US" sz="2400" dirty="0">
                <a:solidFill>
                  <a:schemeClr val="bg1">
                    <a:lumMod val="95000"/>
                  </a:schemeClr>
                </a:solidFill>
                <a:latin typeface="Century Gothic" panose="020B0502020202020204" pitchFamily="34" charset="0"/>
              </a:rPr>
              <a:t>A rotating menu helps with forecasting and to reduce leftover stock.  </a:t>
            </a:r>
          </a:p>
        </p:txBody>
      </p:sp>
      <p:sp>
        <p:nvSpPr>
          <p:cNvPr id="21" name="Content Placeholder 2">
            <a:extLst>
              <a:ext uri="{FF2B5EF4-FFF2-40B4-BE49-F238E27FC236}">
                <a16:creationId xmlns:a16="http://schemas.microsoft.com/office/drawing/2014/main" id="{3711B80F-6BB2-43D6-8538-51F7DCD4F191}"/>
              </a:ext>
            </a:extLst>
          </p:cNvPr>
          <p:cNvSpPr txBox="1">
            <a:spLocks/>
          </p:cNvSpPr>
          <p:nvPr/>
        </p:nvSpPr>
        <p:spPr>
          <a:xfrm>
            <a:off x="1697013" y="5688612"/>
            <a:ext cx="10723306" cy="92026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Font typeface="Wingdings" panose="05000000000000000000" pitchFamily="2" charset="2"/>
              <a:buChar char="Ø"/>
            </a:pPr>
            <a:r>
              <a:rPr lang="en-US" altLang="en-US" sz="2000" dirty="0">
                <a:solidFill>
                  <a:schemeClr val="bg1">
                    <a:lumMod val="95000"/>
                  </a:schemeClr>
                </a:solidFill>
                <a:latin typeface="Century Gothic" panose="020B0502020202020204" pitchFamily="34" charset="0"/>
              </a:rPr>
              <a:t>Assess participation weekly to help when projecting during EZ - Steps</a:t>
            </a:r>
          </a:p>
          <a:p>
            <a:pPr>
              <a:spcBef>
                <a:spcPts val="600"/>
              </a:spcBef>
              <a:buFont typeface="Wingdings" panose="05000000000000000000" pitchFamily="2" charset="2"/>
              <a:buChar char="Ø"/>
            </a:pPr>
            <a:r>
              <a:rPr lang="en-US" altLang="en-US" sz="2000" dirty="0">
                <a:solidFill>
                  <a:schemeClr val="bg1">
                    <a:lumMod val="95000"/>
                  </a:schemeClr>
                </a:solidFill>
                <a:latin typeface="Century Gothic" panose="020B0502020202020204" pitchFamily="34" charset="0"/>
              </a:rPr>
              <a:t>Review weekly shopping lists to avoid over/under ordering product</a:t>
            </a:r>
          </a:p>
          <a:p>
            <a:pPr>
              <a:spcBef>
                <a:spcPts val="6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0F8A0B-3EAF-D575-536B-29D47749303E}"/>
              </a:ext>
            </a:extLst>
          </p:cNvPr>
          <p:cNvGrpSpPr/>
          <p:nvPr/>
        </p:nvGrpSpPr>
        <p:grpSpPr>
          <a:xfrm>
            <a:off x="-2834106" y="1177111"/>
            <a:ext cx="3817617" cy="3913861"/>
            <a:chOff x="2411005" y="1177115"/>
            <a:chExt cx="3817617" cy="3913861"/>
          </a:xfrm>
        </p:grpSpPr>
        <p:sp>
          <p:nvSpPr>
            <p:cNvPr id="2" name="Flowchart: Connector 1">
              <a:extLst>
                <a:ext uri="{FF2B5EF4-FFF2-40B4-BE49-F238E27FC236}">
                  <a16:creationId xmlns:a16="http://schemas.microsoft.com/office/drawing/2014/main" id="{8BBFE957-2032-3CB6-0490-1DF941D013A7}"/>
                </a:ext>
              </a:extLst>
            </p:cNvPr>
            <p:cNvSpPr/>
            <p:nvPr/>
          </p:nvSpPr>
          <p:spPr>
            <a:xfrm>
              <a:off x="2411005" y="1177115"/>
              <a:ext cx="3817617" cy="391386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701C70A-5DF2-D93E-24F4-218C94ADE352}"/>
                </a:ext>
              </a:extLst>
            </p:cNvPr>
            <p:cNvPicPr>
              <a:picLocks noChangeAspect="1"/>
            </p:cNvPicPr>
            <p:nvPr/>
          </p:nvPicPr>
          <p:blipFill>
            <a:blip r:embed="rId3"/>
            <a:stretch>
              <a:fillRect/>
            </a:stretch>
          </p:blipFill>
          <p:spPr>
            <a:xfrm>
              <a:off x="2656654" y="2303713"/>
              <a:ext cx="3304674" cy="1660663"/>
            </a:xfrm>
            <a:prstGeom prst="rect">
              <a:avLst/>
            </a:prstGeom>
            <a:ln w="12700">
              <a:noFill/>
            </a:ln>
          </p:spPr>
        </p:pic>
        <p:sp>
          <p:nvSpPr>
            <p:cNvPr id="3" name="TextBox 2"/>
            <p:cNvSpPr txBox="1"/>
            <p:nvPr/>
          </p:nvSpPr>
          <p:spPr>
            <a:xfrm>
              <a:off x="3323913" y="1635560"/>
              <a:ext cx="1843548" cy="541212"/>
            </a:xfrm>
            <a:prstGeom prst="rect">
              <a:avLst/>
            </a:prstGeom>
            <a:solidFill>
              <a:schemeClr val="bg2"/>
            </a:solidFill>
          </p:spPr>
          <p:txBody>
            <a:bodyPr wrap="square" rtlCol="0">
              <a:spAutoFit/>
            </a:bodyPr>
            <a:lstStyle/>
            <a:p>
              <a:pPr algn="ctr"/>
              <a:r>
                <a:rPr lang="en-US" sz="2400" b="1" u="sng" dirty="0">
                  <a:solidFill>
                    <a:srgbClr val="000000"/>
                  </a:solidFill>
                  <a:effectLst>
                    <a:outerShdw blurRad="38100" dist="38100" dir="2700000" algn="tl">
                      <a:srgbClr val="000000">
                        <a:alpha val="43137"/>
                      </a:srgbClr>
                    </a:outerShdw>
                  </a:effectLst>
                </a:rPr>
                <a:t>WEEK 1</a:t>
              </a:r>
            </a:p>
          </p:txBody>
        </p:sp>
      </p:grpSp>
      <p:grpSp>
        <p:nvGrpSpPr>
          <p:cNvPr id="9" name="Group 8">
            <a:extLst>
              <a:ext uri="{FF2B5EF4-FFF2-40B4-BE49-F238E27FC236}">
                <a16:creationId xmlns:a16="http://schemas.microsoft.com/office/drawing/2014/main" id="{30FC5E8D-51FE-9BF8-0433-5463B224B2D2}"/>
              </a:ext>
            </a:extLst>
          </p:cNvPr>
          <p:cNvGrpSpPr/>
          <p:nvPr/>
        </p:nvGrpSpPr>
        <p:grpSpPr>
          <a:xfrm>
            <a:off x="11061679" y="1177113"/>
            <a:ext cx="3817617" cy="3913861"/>
            <a:chOff x="5834720" y="1169388"/>
            <a:chExt cx="3817617" cy="3913861"/>
          </a:xfrm>
        </p:grpSpPr>
        <p:sp>
          <p:nvSpPr>
            <p:cNvPr id="8" name="Flowchart: Connector 7">
              <a:extLst>
                <a:ext uri="{FF2B5EF4-FFF2-40B4-BE49-F238E27FC236}">
                  <a16:creationId xmlns:a16="http://schemas.microsoft.com/office/drawing/2014/main" id="{DCCBF570-CCA4-0B17-2F97-EB833211ABEF}"/>
                </a:ext>
              </a:extLst>
            </p:cNvPr>
            <p:cNvSpPr/>
            <p:nvPr/>
          </p:nvSpPr>
          <p:spPr>
            <a:xfrm>
              <a:off x="5834720" y="1169388"/>
              <a:ext cx="3817617" cy="391386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19BD55-B0AE-FB00-19C7-FBD1C2F883DA}"/>
                </a:ext>
              </a:extLst>
            </p:cNvPr>
            <p:cNvPicPr>
              <a:picLocks noChangeAspect="1"/>
            </p:cNvPicPr>
            <p:nvPr/>
          </p:nvPicPr>
          <p:blipFill rotWithShape="1">
            <a:blip r:embed="rId4"/>
            <a:srcRect l="201" r="-1" b="-1653"/>
            <a:stretch/>
          </p:blipFill>
          <p:spPr>
            <a:xfrm>
              <a:off x="6149090" y="2295986"/>
              <a:ext cx="3304674" cy="1660663"/>
            </a:xfrm>
            <a:prstGeom prst="rect">
              <a:avLst/>
            </a:prstGeom>
            <a:ln w="19050">
              <a:noFill/>
            </a:ln>
          </p:spPr>
        </p:pic>
        <p:sp>
          <p:nvSpPr>
            <p:cNvPr id="18" name="TextBox 17"/>
            <p:cNvSpPr txBox="1"/>
            <p:nvPr/>
          </p:nvSpPr>
          <p:spPr>
            <a:xfrm>
              <a:off x="6919419" y="1587224"/>
              <a:ext cx="1843548" cy="540574"/>
            </a:xfrm>
            <a:prstGeom prst="rect">
              <a:avLst/>
            </a:prstGeom>
            <a:solidFill>
              <a:schemeClr val="bg2"/>
            </a:solidFill>
          </p:spPr>
          <p:txBody>
            <a:bodyPr wrap="square" rtlCol="0">
              <a:spAutoFit/>
            </a:bodyPr>
            <a:lstStyle/>
            <a:p>
              <a:pPr algn="ctr"/>
              <a:r>
                <a:rPr lang="en-US" sz="2400" b="1" u="sng" dirty="0">
                  <a:solidFill>
                    <a:srgbClr val="000000"/>
                  </a:solidFill>
                  <a:effectLst>
                    <a:outerShdw blurRad="38100" dist="38100" dir="2700000" algn="tl">
                      <a:srgbClr val="000000">
                        <a:alpha val="43137"/>
                      </a:srgbClr>
                    </a:outerShdw>
                  </a:effectLst>
                </a:rPr>
                <a:t>WEEK 2</a:t>
              </a:r>
            </a:p>
          </p:txBody>
        </p:sp>
      </p:grpSp>
      <p:sp>
        <p:nvSpPr>
          <p:cNvPr id="11" name="Flowchart: Connector 10">
            <a:extLst>
              <a:ext uri="{FF2B5EF4-FFF2-40B4-BE49-F238E27FC236}">
                <a16:creationId xmlns:a16="http://schemas.microsoft.com/office/drawing/2014/main" id="{211C2352-E499-4950-8CD3-29A2D6D6CC7E}"/>
              </a:ext>
            </a:extLst>
          </p:cNvPr>
          <p:cNvSpPr/>
          <p:nvPr/>
        </p:nvSpPr>
        <p:spPr>
          <a:xfrm>
            <a:off x="9644468" y="-3670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3CABDD34-3A6E-7F15-DE14-494120F7F598}"/>
              </a:ext>
            </a:extLst>
          </p:cNvPr>
          <p:cNvSpPr/>
          <p:nvPr/>
        </p:nvSpPr>
        <p:spPr>
          <a:xfrm>
            <a:off x="-77650" y="5680889"/>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338704"/>
      </p:ext>
    </p:extLst>
  </p:cSld>
  <p:clrMapOvr>
    <a:masterClrMapping/>
  </p:clrMapOvr>
  <mc:AlternateContent xmlns:mc="http://schemas.openxmlformats.org/markup-compatibility/2006" xmlns:p159="http://schemas.microsoft.com/office/powerpoint/2015/09/main">
    <mc:Choice Requires="p159">
      <p:transition spd="slow" advTm="31981">
        <p159:morph option="byObject"/>
      </p:transition>
    </mc:Choice>
    <mc:Fallback xmlns="">
      <p:transition spd="slow" advTm="31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44444E-6 L -0.4401 0.00162 " pathEditMode="relative" rAng="0" ptsTypes="AA">
                                      <p:cBhvr>
                                        <p:cTn id="6" dur="2000" fill="hold"/>
                                        <p:tgtEl>
                                          <p:spTgt spid="9"/>
                                        </p:tgtEl>
                                        <p:attrNameLst>
                                          <p:attrName>ppt_x</p:attrName>
                                          <p:attrName>ppt_y</p:attrName>
                                        </p:attrNameLst>
                                      </p:cBhvr>
                                      <p:rCtr x="-22005" y="69"/>
                                    </p:animMotion>
                                  </p:childTnLst>
                                </p:cTn>
                              </p:par>
                              <p:par>
                                <p:cTn id="7" presetID="42" presetClass="path" presetSubtype="0" accel="50000" decel="50000" fill="hold" nodeType="withEffect">
                                  <p:stCondLst>
                                    <p:cond delay="0"/>
                                  </p:stCondLst>
                                  <p:childTnLst>
                                    <p:animMotion origin="layout" path="M 1.25E-6 -4.44444E-6 L 0.42578 -0.00069 " pathEditMode="relative" rAng="0" ptsTypes="AA">
                                      <p:cBhvr>
                                        <p:cTn id="8" dur="2000" fill="hold"/>
                                        <p:tgtEl>
                                          <p:spTgt spid="10"/>
                                        </p:tgtEl>
                                        <p:attrNameLst>
                                          <p:attrName>ppt_x</p:attrName>
                                          <p:attrName>ppt_y</p:attrName>
                                        </p:attrNameLst>
                                      </p:cBhvr>
                                      <p:rCtr x="2128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AF8AA931-4F54-FA77-9A3B-8BF27901B9FE}"/>
              </a:ext>
            </a:extLst>
          </p:cNvPr>
          <p:cNvSpPr/>
          <p:nvPr/>
        </p:nvSpPr>
        <p:spPr>
          <a:xfrm>
            <a:off x="2165933" y="112295"/>
            <a:ext cx="7138488" cy="660934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993920" y="647644"/>
            <a:ext cx="5657265" cy="1325563"/>
          </a:xfrm>
        </p:spPr>
        <p:txBody>
          <a:bodyPr>
            <a:noAutofit/>
          </a:bodyPr>
          <a:lstStyle/>
          <a:p>
            <a:r>
              <a:rPr lang="en-US" sz="8800" dirty="0">
                <a:solidFill>
                  <a:schemeClr val="bg1">
                    <a:lumMod val="95000"/>
                  </a:schemeClr>
                </a:solidFill>
              </a:rPr>
              <a:t>Menu Guidelines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422489" y="1896384"/>
            <a:ext cx="5657265"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Hot or cold entrée must be served every day : </a:t>
            </a:r>
            <a:r>
              <a:rPr lang="en-US" altLang="en-US" sz="2500" b="1" dirty="0">
                <a:solidFill>
                  <a:schemeClr val="bg1">
                    <a:lumMod val="95000"/>
                  </a:schemeClr>
                </a:solidFill>
                <a:latin typeface="Century Gothic" panose="020B0502020202020204" pitchFamily="34" charset="0"/>
              </a:rPr>
              <a:t>not both</a:t>
            </a:r>
            <a:endParaRPr lang="en-US" altLang="en-US" sz="2500" dirty="0">
              <a:solidFill>
                <a:schemeClr val="bg1">
                  <a:lumMod val="95000"/>
                </a:schemeClr>
              </a:solidFill>
              <a:latin typeface="Century Gothic" panose="020B0502020202020204" pitchFamily="34" charset="0"/>
            </a:endParaRP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offerings must be available to every participant</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5 components must be offered; only 3 are required to be selected</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Offer 2 different types of milk, offer lactose free when requested</a:t>
            </a:r>
          </a:p>
        </p:txBody>
      </p:sp>
      <p:sp>
        <p:nvSpPr>
          <p:cNvPr id="7" name="Flowchart: Connector 6">
            <a:extLst>
              <a:ext uri="{FF2B5EF4-FFF2-40B4-BE49-F238E27FC236}">
                <a16:creationId xmlns:a16="http://schemas.microsoft.com/office/drawing/2014/main" id="{6084BC9C-FD57-15D0-6E7B-B0C9F7A80625}"/>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09F23D13-6248-0AF8-B865-25C90A987B1E}"/>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EBABFFF-C4DC-3DE3-B826-4640FA35C163}"/>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9976897-3390-BF14-9FD2-154DFAF582A6}"/>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572622"/>
      </p:ext>
    </p:extLst>
  </p:cSld>
  <p:clrMapOvr>
    <a:masterClrMapping/>
  </p:clrMapOvr>
  <mc:AlternateContent xmlns:mc="http://schemas.openxmlformats.org/markup-compatibility/2006" xmlns:p159="http://schemas.microsoft.com/office/powerpoint/2015/09/main">
    <mc:Choice Requires="p159">
      <p:transition spd="slow" advTm="70160">
        <p159:morph option="byObject"/>
      </p:transition>
    </mc:Choice>
    <mc:Fallback xmlns="">
      <p:transition spd="slow" advTm="7016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574DA0-0172-DA98-ABA7-30CED3ACF7F9}"/>
              </a:ext>
            </a:extLst>
          </p:cNvPr>
          <p:cNvSpPr/>
          <p:nvPr/>
        </p:nvSpPr>
        <p:spPr>
          <a:xfrm>
            <a:off x="3488661" y="-228600"/>
            <a:ext cx="8703339" cy="73152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A74A56D-14EB-1D04-EA5A-CE082AD9F20F}"/>
              </a:ext>
            </a:extLst>
          </p:cNvPr>
          <p:cNvGrpSpPr/>
          <p:nvPr/>
        </p:nvGrpSpPr>
        <p:grpSpPr>
          <a:xfrm flipH="1">
            <a:off x="104742" y="1169467"/>
            <a:ext cx="3456976" cy="5725983"/>
            <a:chOff x="6673852" y="3981"/>
            <a:chExt cx="5323977" cy="8325611"/>
          </a:xfrm>
        </p:grpSpPr>
        <p:pic>
          <p:nvPicPr>
            <p:cNvPr id="5" name="Picture 2">
              <a:extLst>
                <a:ext uri="{FF2B5EF4-FFF2-40B4-BE49-F238E27FC236}">
                  <a16:creationId xmlns:a16="http://schemas.microsoft.com/office/drawing/2014/main" id="{C3ED90D3-6514-BF61-81A5-80D53A541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50168" y="3981"/>
              <a:ext cx="4347661" cy="832561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01EEE6-0B73-9B57-39BB-AC9CD911F43A}"/>
                </a:ext>
              </a:extLst>
            </p:cNvPr>
            <p:cNvGrpSpPr/>
            <p:nvPr/>
          </p:nvGrpSpPr>
          <p:grpSpPr>
            <a:xfrm>
              <a:off x="6673852" y="2570904"/>
              <a:ext cx="2299664" cy="1524001"/>
              <a:chOff x="6845189" y="3369173"/>
              <a:chExt cx="4307767" cy="2933140"/>
            </a:xfrm>
          </p:grpSpPr>
          <p:pic>
            <p:nvPicPr>
              <p:cNvPr id="7" name="Picture 6">
                <a:extLst>
                  <a:ext uri="{FF2B5EF4-FFF2-40B4-BE49-F238E27FC236}">
                    <a16:creationId xmlns:a16="http://schemas.microsoft.com/office/drawing/2014/main" id="{936EF769-FEB2-A9B5-F3CB-9CC82A2E47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6845189" y="4054462"/>
                <a:ext cx="4300194" cy="2234175"/>
              </a:xfrm>
              <a:prstGeom prst="rect">
                <a:avLst/>
              </a:prstGeom>
            </p:spPr>
          </p:pic>
          <p:pic>
            <p:nvPicPr>
              <p:cNvPr id="8" name="Picture 7" descr="Download High Quality sandwich clipart cartoon Transparent PNG Images - Art Prim clip arts 2019">
                <a:extLst>
                  <a:ext uri="{FF2B5EF4-FFF2-40B4-BE49-F238E27FC236}">
                    <a16:creationId xmlns:a16="http://schemas.microsoft.com/office/drawing/2014/main" id="{449A8873-EDE4-B54D-AB07-6DD430AB1B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140889">
                <a:off x="7079026" y="3706881"/>
                <a:ext cx="2408460" cy="1733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elery, celery stalk, celery stick, leafy green, leafy vegetable icon">
                <a:extLst>
                  <a:ext uri="{FF2B5EF4-FFF2-40B4-BE49-F238E27FC236}">
                    <a16:creationId xmlns:a16="http://schemas.microsoft.com/office/drawing/2014/main" id="{607BDBB7-91BE-9250-C84A-B112DCA406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60119">
                <a:off x="7642444" y="4792285"/>
                <a:ext cx="1297321" cy="1297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Milk Carton Png Transparent - Download Free Png Images">
                <a:extLst>
                  <a:ext uri="{FF2B5EF4-FFF2-40B4-BE49-F238E27FC236}">
                    <a16:creationId xmlns:a16="http://schemas.microsoft.com/office/drawing/2014/main" id="{97808814-9F53-826D-FA3F-59A2FB06B1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6968" y="3607205"/>
                <a:ext cx="1068732" cy="1596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pple Cartoon Fruit Cartoon Of Apples Transparent | My XXX Hot Girl">
                <a:extLst>
                  <a:ext uri="{FF2B5EF4-FFF2-40B4-BE49-F238E27FC236}">
                    <a16:creationId xmlns:a16="http://schemas.microsoft.com/office/drawing/2014/main" id="{8C7F5AD6-D85B-4D39-C03E-534036AE61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48922" flipH="1">
                <a:off x="8610434" y="4392073"/>
                <a:ext cx="1272787" cy="1272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F5C158-4758-5F69-2B4C-9A78D53AE6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23716" t="59575" r="4706" b="25173"/>
              <a:stretch/>
            </p:blipFill>
            <p:spPr>
              <a:xfrm>
                <a:off x="7751830" y="5584154"/>
                <a:ext cx="3370400" cy="718159"/>
              </a:xfrm>
              <a:prstGeom prst="rect">
                <a:avLst/>
              </a:prstGeom>
            </p:spPr>
          </p:pic>
          <p:pic>
            <p:nvPicPr>
              <p:cNvPr id="13" name="Picture 12">
                <a:extLst>
                  <a:ext uri="{FF2B5EF4-FFF2-40B4-BE49-F238E27FC236}">
                    <a16:creationId xmlns:a16="http://schemas.microsoft.com/office/drawing/2014/main" id="{F4E65BD2-5139-5A71-027C-90C5FF5383A2}"/>
                  </a:ext>
                </a:extLst>
              </p:cNvPr>
              <p:cNvPicPr>
                <a:picLocks noChangeAspect="1"/>
              </p:cNvPicPr>
              <p:nvPr/>
            </p:nvPicPr>
            <p:blipFill rotWithShape="1">
              <a:blip r:embed="rId11">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42976" t="58856" r="4592" b="25000"/>
              <a:stretch/>
            </p:blipFill>
            <p:spPr>
              <a:xfrm rot="20825947">
                <a:off x="8684180" y="5286628"/>
                <a:ext cx="2468776" cy="760187"/>
              </a:xfrm>
              <a:prstGeom prst="rect">
                <a:avLst/>
              </a:prstGeom>
            </p:spPr>
          </p:pic>
        </p:grpSp>
      </p:grpSp>
      <p:sp>
        <p:nvSpPr>
          <p:cNvPr id="2" name="Title 1">
            <a:extLst>
              <a:ext uri="{FF2B5EF4-FFF2-40B4-BE49-F238E27FC236}">
                <a16:creationId xmlns:a16="http://schemas.microsoft.com/office/drawing/2014/main" id="{ADEB6F31-9343-F66E-AFA7-9DEE8D00373F}"/>
              </a:ext>
            </a:extLst>
          </p:cNvPr>
          <p:cNvSpPr>
            <a:spLocks noGrp="1"/>
          </p:cNvSpPr>
          <p:nvPr>
            <p:ph type="title"/>
          </p:nvPr>
        </p:nvSpPr>
        <p:spPr>
          <a:xfrm>
            <a:off x="2579229" y="-84420"/>
            <a:ext cx="10972800" cy="1143000"/>
          </a:xfrm>
        </p:spPr>
        <p:txBody>
          <a:bodyPr/>
          <a:lstStyle/>
          <a:p>
            <a:r>
              <a:rPr lang="en-US" sz="7600" dirty="0"/>
              <a:t>Supper Meal Patterns</a:t>
            </a:r>
          </a:p>
        </p:txBody>
      </p:sp>
      <p:sp>
        <p:nvSpPr>
          <p:cNvPr id="15" name="Rectangle 14">
            <a:extLst>
              <a:ext uri="{FF2B5EF4-FFF2-40B4-BE49-F238E27FC236}">
                <a16:creationId xmlns:a16="http://schemas.microsoft.com/office/drawing/2014/main" id="{AF85C48B-C8BB-1410-3BDD-5352C533B7BC}"/>
              </a:ext>
            </a:extLst>
          </p:cNvPr>
          <p:cNvSpPr/>
          <p:nvPr/>
        </p:nvSpPr>
        <p:spPr>
          <a:xfrm>
            <a:off x="3653305" y="1126633"/>
            <a:ext cx="8538695" cy="1211614"/>
          </a:xfrm>
          <a:prstGeom prst="rect">
            <a:avLst/>
          </a:prstGeom>
          <a:noFill/>
        </p:spPr>
        <p:txBody>
          <a:bodyPr wrap="square">
            <a:spAutoFit/>
          </a:bodyPr>
          <a:lstStyle/>
          <a:p>
            <a:pPr>
              <a:lnSpc>
                <a:spcPct val="90000"/>
              </a:lnSpc>
              <a:spcBef>
                <a:spcPts val="1200"/>
              </a:spcBef>
              <a:spcAft>
                <a:spcPts val="400"/>
              </a:spcAft>
            </a:pPr>
            <a:r>
              <a:rPr lang="en-US" sz="2200" dirty="0">
                <a:solidFill>
                  <a:schemeClr val="bg1"/>
                </a:solidFill>
                <a:latin typeface="Century Gothic" panose="020B0502020202020204" pitchFamily="34" charset="0"/>
              </a:rPr>
              <a:t>All menu items must adhere to a specific portion size and component type to meet reimbursable meal requirements:</a:t>
            </a:r>
          </a:p>
          <a:p>
            <a:pPr>
              <a:lnSpc>
                <a:spcPct val="90000"/>
              </a:lnSpc>
              <a:spcBef>
                <a:spcPts val="1200"/>
              </a:spcBef>
            </a:pPr>
            <a:endParaRPr lang="en-US" sz="2200" dirty="0">
              <a:solidFill>
                <a:schemeClr val="bg1"/>
              </a:solidFill>
              <a:latin typeface="Century Gothic" panose="020B0502020202020204" pitchFamily="34" charset="0"/>
            </a:endParaRPr>
          </a:p>
        </p:txBody>
      </p:sp>
      <p:graphicFrame>
        <p:nvGraphicFramePr>
          <p:cNvPr id="16" name="Table 15">
            <a:extLst>
              <a:ext uri="{FF2B5EF4-FFF2-40B4-BE49-F238E27FC236}">
                <a16:creationId xmlns:a16="http://schemas.microsoft.com/office/drawing/2014/main" id="{D8CC7E74-8E6B-0DE6-C0F4-B0BDB79E6C0D}"/>
              </a:ext>
            </a:extLst>
          </p:cNvPr>
          <p:cNvGraphicFramePr>
            <a:graphicFrameLocks noGrp="1"/>
          </p:cNvGraphicFramePr>
          <p:nvPr>
            <p:extLst>
              <p:ext uri="{D42A27DB-BD31-4B8C-83A1-F6EECF244321}">
                <p14:modId xmlns:p14="http://schemas.microsoft.com/office/powerpoint/2010/main" val="4193534741"/>
              </p:ext>
            </p:extLst>
          </p:nvPr>
        </p:nvGraphicFramePr>
        <p:xfrm>
          <a:off x="5285182" y="2165774"/>
          <a:ext cx="5110296" cy="2194560"/>
        </p:xfrm>
        <a:graphic>
          <a:graphicData uri="http://schemas.openxmlformats.org/drawingml/2006/table">
            <a:tbl>
              <a:tblPr firstRow="1" bandRow="1">
                <a:tableStyleId>{21E4AEA4-8DFA-4A89-87EB-49C32662AFE0}</a:tableStyleId>
              </a:tblPr>
              <a:tblGrid>
                <a:gridCol w="2555148">
                  <a:extLst>
                    <a:ext uri="{9D8B030D-6E8A-4147-A177-3AD203B41FA5}">
                      <a16:colId xmlns:a16="http://schemas.microsoft.com/office/drawing/2014/main" val="814896629"/>
                    </a:ext>
                  </a:extLst>
                </a:gridCol>
                <a:gridCol w="2555148">
                  <a:extLst>
                    <a:ext uri="{9D8B030D-6E8A-4147-A177-3AD203B41FA5}">
                      <a16:colId xmlns:a16="http://schemas.microsoft.com/office/drawing/2014/main" val="703515033"/>
                    </a:ext>
                  </a:extLst>
                </a:gridCol>
              </a:tblGrid>
              <a:tr h="332387">
                <a:tc>
                  <a:txBody>
                    <a:bodyPr/>
                    <a:lstStyle/>
                    <a:p>
                      <a:r>
                        <a:rPr lang="en-US" dirty="0"/>
                        <a:t>Component</a:t>
                      </a:r>
                    </a:p>
                  </a:txBody>
                  <a:tcPr/>
                </a:tc>
                <a:tc>
                  <a:txBody>
                    <a:bodyPr/>
                    <a:lstStyle/>
                    <a:p>
                      <a:r>
                        <a:rPr lang="en-US" dirty="0"/>
                        <a:t>Portion size</a:t>
                      </a:r>
                    </a:p>
                  </a:txBody>
                  <a:tcPr/>
                </a:tc>
                <a:extLst>
                  <a:ext uri="{0D108BD9-81ED-4DB2-BD59-A6C34878D82A}">
                    <a16:rowId xmlns:a16="http://schemas.microsoft.com/office/drawing/2014/main" val="1510316353"/>
                  </a:ext>
                </a:extLst>
              </a:tr>
              <a:tr h="332387">
                <a:tc>
                  <a:txBody>
                    <a:bodyPr/>
                    <a:lstStyle/>
                    <a:p>
                      <a:r>
                        <a:rPr lang="en-US" dirty="0">
                          <a:solidFill>
                            <a:schemeClr val="accent2">
                              <a:lumMod val="50000"/>
                            </a:schemeClr>
                          </a:solidFill>
                        </a:rPr>
                        <a:t>Fluid Milk</a:t>
                      </a:r>
                    </a:p>
                  </a:txBody>
                  <a:tcPr/>
                </a:tc>
                <a:tc>
                  <a:txBody>
                    <a:bodyPr/>
                    <a:lstStyle/>
                    <a:p>
                      <a:r>
                        <a:rPr lang="en-US" dirty="0">
                          <a:solidFill>
                            <a:schemeClr val="accent2">
                              <a:lumMod val="50000"/>
                            </a:schemeClr>
                          </a:solidFill>
                        </a:rPr>
                        <a:t>8 fluid ounces</a:t>
                      </a:r>
                    </a:p>
                  </a:txBody>
                  <a:tcPr/>
                </a:tc>
                <a:extLst>
                  <a:ext uri="{0D108BD9-81ED-4DB2-BD59-A6C34878D82A}">
                    <a16:rowId xmlns:a16="http://schemas.microsoft.com/office/drawing/2014/main" val="185705762"/>
                  </a:ext>
                </a:extLst>
              </a:tr>
              <a:tr h="332387">
                <a:tc>
                  <a:txBody>
                    <a:bodyPr/>
                    <a:lstStyle/>
                    <a:p>
                      <a:r>
                        <a:rPr lang="en-US" dirty="0">
                          <a:solidFill>
                            <a:schemeClr val="accent2">
                              <a:lumMod val="50000"/>
                            </a:schemeClr>
                          </a:solidFill>
                        </a:rPr>
                        <a:t>Meat/Meat alternative</a:t>
                      </a:r>
                    </a:p>
                  </a:txBody>
                  <a:tcPr/>
                </a:tc>
                <a:tc>
                  <a:txBody>
                    <a:bodyPr/>
                    <a:lstStyle/>
                    <a:p>
                      <a:r>
                        <a:rPr lang="en-US" dirty="0">
                          <a:solidFill>
                            <a:schemeClr val="accent2">
                              <a:lumMod val="50000"/>
                            </a:schemeClr>
                          </a:solidFill>
                        </a:rPr>
                        <a:t>2-ounce equivalent</a:t>
                      </a:r>
                    </a:p>
                  </a:txBody>
                  <a:tcPr/>
                </a:tc>
                <a:extLst>
                  <a:ext uri="{0D108BD9-81ED-4DB2-BD59-A6C34878D82A}">
                    <a16:rowId xmlns:a16="http://schemas.microsoft.com/office/drawing/2014/main" val="1957349114"/>
                  </a:ext>
                </a:extLst>
              </a:tr>
              <a:tr h="332387">
                <a:tc>
                  <a:txBody>
                    <a:bodyPr/>
                    <a:lstStyle/>
                    <a:p>
                      <a:r>
                        <a:rPr lang="en-US" dirty="0">
                          <a:solidFill>
                            <a:schemeClr val="accent2">
                              <a:lumMod val="50000"/>
                            </a:schemeClr>
                          </a:solidFill>
                        </a:rPr>
                        <a:t>Vegetables</a:t>
                      </a:r>
                    </a:p>
                  </a:txBody>
                  <a:tcPr/>
                </a:tc>
                <a:tc>
                  <a:txBody>
                    <a:bodyPr/>
                    <a:lstStyle/>
                    <a:p>
                      <a:r>
                        <a:rPr lang="en-US" dirty="0">
                          <a:solidFill>
                            <a:schemeClr val="accent2">
                              <a:lumMod val="50000"/>
                            </a:schemeClr>
                          </a:solidFill>
                        </a:rPr>
                        <a:t>½ cup</a:t>
                      </a:r>
                    </a:p>
                  </a:txBody>
                  <a:tcPr/>
                </a:tc>
                <a:extLst>
                  <a:ext uri="{0D108BD9-81ED-4DB2-BD59-A6C34878D82A}">
                    <a16:rowId xmlns:a16="http://schemas.microsoft.com/office/drawing/2014/main" val="3506444280"/>
                  </a:ext>
                </a:extLst>
              </a:tr>
              <a:tr h="332387">
                <a:tc>
                  <a:txBody>
                    <a:bodyPr/>
                    <a:lstStyle/>
                    <a:p>
                      <a:r>
                        <a:rPr lang="en-US" dirty="0">
                          <a:solidFill>
                            <a:schemeClr val="accent2">
                              <a:lumMod val="50000"/>
                            </a:schemeClr>
                          </a:solidFill>
                        </a:rPr>
                        <a:t>Fruits </a:t>
                      </a:r>
                    </a:p>
                  </a:txBody>
                  <a:tcPr/>
                </a:tc>
                <a:tc>
                  <a:txBody>
                    <a:bodyPr/>
                    <a:lstStyle/>
                    <a:p>
                      <a:r>
                        <a:rPr lang="en-US" dirty="0">
                          <a:solidFill>
                            <a:schemeClr val="accent2">
                              <a:lumMod val="50000"/>
                            </a:schemeClr>
                          </a:solidFill>
                        </a:rPr>
                        <a:t>¼ cup</a:t>
                      </a:r>
                    </a:p>
                  </a:txBody>
                  <a:tcPr/>
                </a:tc>
                <a:extLst>
                  <a:ext uri="{0D108BD9-81ED-4DB2-BD59-A6C34878D82A}">
                    <a16:rowId xmlns:a16="http://schemas.microsoft.com/office/drawing/2014/main" val="1006821231"/>
                  </a:ext>
                </a:extLst>
              </a:tr>
              <a:tr h="332387">
                <a:tc>
                  <a:txBody>
                    <a:bodyPr/>
                    <a:lstStyle/>
                    <a:p>
                      <a:r>
                        <a:rPr lang="en-US" dirty="0">
                          <a:solidFill>
                            <a:schemeClr val="accent2">
                              <a:lumMod val="50000"/>
                            </a:schemeClr>
                          </a:solidFill>
                        </a:rPr>
                        <a:t>Grains</a:t>
                      </a:r>
                    </a:p>
                  </a:txBody>
                  <a:tcPr/>
                </a:tc>
                <a:tc>
                  <a:txBody>
                    <a:bodyPr/>
                    <a:lstStyle/>
                    <a:p>
                      <a:r>
                        <a:rPr lang="en-US" dirty="0">
                          <a:solidFill>
                            <a:schemeClr val="accent2">
                              <a:lumMod val="50000"/>
                            </a:schemeClr>
                          </a:solidFill>
                        </a:rPr>
                        <a:t>1-ounce equivalent</a:t>
                      </a:r>
                    </a:p>
                  </a:txBody>
                  <a:tcPr/>
                </a:tc>
                <a:extLst>
                  <a:ext uri="{0D108BD9-81ED-4DB2-BD59-A6C34878D82A}">
                    <a16:rowId xmlns:a16="http://schemas.microsoft.com/office/drawing/2014/main" val="1945884629"/>
                  </a:ext>
                </a:extLst>
              </a:tr>
            </a:tbl>
          </a:graphicData>
        </a:graphic>
      </p:graphicFrame>
      <p:grpSp>
        <p:nvGrpSpPr>
          <p:cNvPr id="17" name="Group 16">
            <a:extLst>
              <a:ext uri="{FF2B5EF4-FFF2-40B4-BE49-F238E27FC236}">
                <a16:creationId xmlns:a16="http://schemas.microsoft.com/office/drawing/2014/main" id="{64D8DC2A-DE49-3EFA-673E-F7822C78B648}"/>
              </a:ext>
            </a:extLst>
          </p:cNvPr>
          <p:cNvGrpSpPr/>
          <p:nvPr/>
        </p:nvGrpSpPr>
        <p:grpSpPr>
          <a:xfrm>
            <a:off x="1563258" y="4865206"/>
            <a:ext cx="1835867" cy="1986146"/>
            <a:chOff x="7954133" y="2608512"/>
            <a:chExt cx="2090827" cy="2276276"/>
          </a:xfrm>
        </p:grpSpPr>
        <p:sp>
          <p:nvSpPr>
            <p:cNvPr id="18" name="Cube 17">
              <a:extLst>
                <a:ext uri="{FF2B5EF4-FFF2-40B4-BE49-F238E27FC236}">
                  <a16:creationId xmlns:a16="http://schemas.microsoft.com/office/drawing/2014/main" id="{532599BB-1507-0495-EB9D-23717FCD0D6D}"/>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C972E9B-80A1-F923-65F8-56FF5EC58CF1}"/>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20" name="Block Arc 19">
              <a:extLst>
                <a:ext uri="{FF2B5EF4-FFF2-40B4-BE49-F238E27FC236}">
                  <a16:creationId xmlns:a16="http://schemas.microsoft.com/office/drawing/2014/main" id="{07A45C74-9C39-36E7-8317-7FF5AE4CD6BF}"/>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a16="http://schemas.microsoft.com/office/drawing/2014/main" id="{C3F79092-E757-C5A4-6C8A-CBC134C24E52}"/>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AF06FFF-815F-5BA7-F44F-950CEE03C8DF}"/>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AD426BD0-4008-60E7-ABB8-64D57C78CD08}"/>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5AE835BF-50D7-FAFC-7BE4-49288F3063C6}"/>
              </a:ext>
            </a:extLst>
          </p:cNvPr>
          <p:cNvSpPr txBox="1"/>
          <p:nvPr/>
        </p:nvSpPr>
        <p:spPr>
          <a:xfrm>
            <a:off x="3653305" y="4610271"/>
            <a:ext cx="8538695" cy="2339102"/>
          </a:xfrm>
          <a:prstGeom prst="rect">
            <a:avLst/>
          </a:prstGeom>
          <a:noFill/>
        </p:spPr>
        <p:txBody>
          <a:bodyPr wrap="square">
            <a:spAutoFit/>
          </a:bodyPr>
          <a:lstStyle/>
          <a:p>
            <a:pPr marL="0" indent="0">
              <a:buNone/>
            </a:pPr>
            <a:r>
              <a:rPr lang="en-US" sz="2200" dirty="0">
                <a:solidFill>
                  <a:schemeClr val="bg1"/>
                </a:solidFill>
                <a:latin typeface="Century Gothic" panose="020B0502020202020204" pitchFamily="34" charset="0"/>
              </a:rPr>
              <a:t>Supper meal service must also adhere to OVS guidelines. </a:t>
            </a:r>
          </a:p>
          <a:p>
            <a:pPr marL="0" indent="0">
              <a:buNone/>
            </a:pPr>
            <a:endParaRPr lang="en-US" sz="1200" dirty="0">
              <a:solidFill>
                <a:schemeClr val="bg1"/>
              </a:solidFill>
              <a:latin typeface="Century Gothic" panose="020B0502020202020204" pitchFamily="34" charset="0"/>
            </a:endParaRPr>
          </a:p>
          <a:p>
            <a:pPr marL="800100" lvl="1" indent="-342900">
              <a:buFont typeface="Wingdings" panose="05000000000000000000" pitchFamily="2" charset="2"/>
              <a:buChar char="Ø"/>
            </a:pPr>
            <a:r>
              <a:rPr lang="en-US" sz="2200" b="1" dirty="0">
                <a:solidFill>
                  <a:schemeClr val="bg1"/>
                </a:solidFill>
                <a:latin typeface="Century Gothic" panose="020B0502020202020204" pitchFamily="34" charset="0"/>
              </a:rPr>
              <a:t>3 </a:t>
            </a:r>
            <a:r>
              <a:rPr lang="en-US" sz="2200" dirty="0">
                <a:solidFill>
                  <a:schemeClr val="bg1"/>
                </a:solidFill>
                <a:latin typeface="Century Gothic" panose="020B0502020202020204" pitchFamily="34" charset="0"/>
              </a:rPr>
              <a:t>of the </a:t>
            </a:r>
            <a:r>
              <a:rPr lang="en-US" sz="2200" b="1" dirty="0">
                <a:solidFill>
                  <a:schemeClr val="bg1"/>
                </a:solidFill>
                <a:latin typeface="Century Gothic" panose="020B0502020202020204" pitchFamily="34" charset="0"/>
              </a:rPr>
              <a:t>5 </a:t>
            </a:r>
            <a:r>
              <a:rPr lang="en-US" sz="2200" dirty="0">
                <a:solidFill>
                  <a:schemeClr val="bg1"/>
                </a:solidFill>
                <a:latin typeface="Century Gothic" panose="020B0502020202020204" pitchFamily="34" charset="0"/>
              </a:rPr>
              <a:t>meal components must be selected to complete a reimbursable meal</a:t>
            </a:r>
          </a:p>
          <a:p>
            <a:pPr marL="800100" lvl="1" indent="-342900">
              <a:buFont typeface="Wingdings" panose="05000000000000000000" pitchFamily="2" charset="2"/>
              <a:buChar char="Ø"/>
            </a:pPr>
            <a:r>
              <a:rPr lang="en-US" sz="2200" dirty="0">
                <a:solidFill>
                  <a:schemeClr val="bg1"/>
                </a:solidFill>
                <a:latin typeface="Century Gothic" panose="020B0502020202020204" pitchFamily="34" charset="0"/>
              </a:rPr>
              <a:t>Student </a:t>
            </a:r>
            <a:r>
              <a:rPr lang="en-US" sz="2200" b="1" dirty="0">
                <a:solidFill>
                  <a:schemeClr val="bg1"/>
                </a:solidFill>
                <a:latin typeface="Century Gothic" panose="020B0502020202020204" pitchFamily="34" charset="0"/>
              </a:rPr>
              <a:t>is not </a:t>
            </a:r>
            <a:r>
              <a:rPr lang="en-US" sz="2200" dirty="0">
                <a:solidFill>
                  <a:schemeClr val="bg1"/>
                </a:solidFill>
                <a:latin typeface="Century Gothic" panose="020B0502020202020204" pitchFamily="34" charset="0"/>
              </a:rPr>
              <a:t>required to take a vegetable or fruit during supper </a:t>
            </a:r>
          </a:p>
          <a:p>
            <a:pPr lvl="1">
              <a:buFont typeface="Wingdings" panose="05000000000000000000" pitchFamily="2" charset="2"/>
              <a:buChar char="Ø"/>
            </a:pPr>
            <a:endParaRPr lang="en-US" sz="2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286272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C9D6E0A-4226-32AD-CA37-6376B2D14FB5}"/>
              </a:ext>
            </a:extLst>
          </p:cNvPr>
          <p:cNvSpPr/>
          <p:nvPr/>
        </p:nvSpPr>
        <p:spPr>
          <a:xfrm>
            <a:off x="-2418858" y="-1310697"/>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5974B3F8-DBE7-4B29-A9D8-3D3A83F89CC6}"/>
              </a:ext>
            </a:extLst>
          </p:cNvPr>
          <p:cNvSpPr>
            <a:spLocks noGrp="1"/>
          </p:cNvSpPr>
          <p:nvPr>
            <p:ph type="title"/>
          </p:nvPr>
        </p:nvSpPr>
        <p:spPr>
          <a:xfrm>
            <a:off x="268758" y="895573"/>
            <a:ext cx="5211477" cy="1325563"/>
          </a:xfrm>
        </p:spPr>
        <p:txBody>
          <a:bodyPr>
            <a:noAutofit/>
          </a:bodyPr>
          <a:lstStyle/>
          <a:p>
            <a:r>
              <a:rPr lang="en-US" sz="7200" dirty="0">
                <a:solidFill>
                  <a:schemeClr val="tx2">
                    <a:lumMod val="50000"/>
                  </a:schemeClr>
                </a:solidFill>
              </a:rPr>
              <a:t>MEAL PATTERNS &amp; SUBSTITUTIONS</a:t>
            </a:r>
          </a:p>
        </p:txBody>
      </p:sp>
      <p:sp>
        <p:nvSpPr>
          <p:cNvPr id="26" name="Rectangle 25">
            <a:extLst>
              <a:ext uri="{FF2B5EF4-FFF2-40B4-BE49-F238E27FC236}">
                <a16:creationId xmlns:a16="http://schemas.microsoft.com/office/drawing/2014/main" id="{3BE0DD0D-AA35-4C3C-9A91-599B4AC6C28B}"/>
              </a:ext>
            </a:extLst>
          </p:cNvPr>
          <p:cNvSpPr/>
          <p:nvPr/>
        </p:nvSpPr>
        <p:spPr>
          <a:xfrm>
            <a:off x="296883" y="3214138"/>
            <a:ext cx="5352785" cy="2394502"/>
          </a:xfrm>
          <a:prstGeom prst="rect">
            <a:avLst/>
          </a:prstGeom>
          <a:noFill/>
        </p:spPr>
        <p:txBody>
          <a:bodyPr wrap="square">
            <a:spAutoFit/>
          </a:bodyPr>
          <a:lstStyle/>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Posted menu must indicate substitutions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Cross out former food item and write substitution made in </a:t>
            </a:r>
            <a:r>
              <a:rPr lang="en-US" sz="2400" b="1" dirty="0">
                <a:solidFill>
                  <a:srgbClr val="7F0000"/>
                </a:solidFill>
                <a:latin typeface="Century Gothic" panose="020B0502020202020204" pitchFamily="34" charset="0"/>
              </a:rPr>
              <a:t>RED</a:t>
            </a:r>
            <a:r>
              <a:rPr lang="en-US" sz="2400" dirty="0">
                <a:solidFill>
                  <a:schemeClr val="tx2">
                    <a:lumMod val="50000"/>
                  </a:schemeClr>
                </a:solidFill>
                <a:latin typeface="Century Gothic" panose="020B0502020202020204" pitchFamily="34" charset="0"/>
              </a:rPr>
              <a:t> pen</a:t>
            </a:r>
          </a:p>
          <a:p>
            <a:pPr>
              <a:lnSpc>
                <a:spcPct val="90000"/>
              </a:lnSpc>
              <a:spcBef>
                <a:spcPts val="1200"/>
              </a:spcBef>
            </a:pPr>
            <a:endParaRPr lang="en-US" sz="2400" dirty="0">
              <a:solidFill>
                <a:srgbClr val="000000"/>
              </a:solidFill>
              <a:latin typeface="Century Gothic" panose="020B0502020202020204" pitchFamily="34" charset="0"/>
            </a:endParaRPr>
          </a:p>
        </p:txBody>
      </p:sp>
      <p:sp>
        <p:nvSpPr>
          <p:cNvPr id="5" name="Flowchart: Connector 4">
            <a:extLst>
              <a:ext uri="{FF2B5EF4-FFF2-40B4-BE49-F238E27FC236}">
                <a16:creationId xmlns:a16="http://schemas.microsoft.com/office/drawing/2014/main" id="{36A7096B-8E8A-6866-8E9C-985D864FED16}"/>
              </a:ext>
            </a:extLst>
          </p:cNvPr>
          <p:cNvSpPr/>
          <p:nvPr/>
        </p:nvSpPr>
        <p:spPr>
          <a:xfrm>
            <a:off x="5452109" y="176431"/>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creenshot of a computer">
            <a:extLst>
              <a:ext uri="{FF2B5EF4-FFF2-40B4-BE49-F238E27FC236}">
                <a16:creationId xmlns:a16="http://schemas.microsoft.com/office/drawing/2014/main" id="{B0D2E1E7-9999-3BE5-73C8-832FE93277E2}"/>
              </a:ext>
            </a:extLst>
          </p:cNvPr>
          <p:cNvPicPr>
            <a:picLocks noChangeAspect="1"/>
          </p:cNvPicPr>
          <p:nvPr/>
        </p:nvPicPr>
        <p:blipFill rotWithShape="1">
          <a:blip r:embed="rId4"/>
          <a:srcRect l="79651" t="7934" b="43868"/>
          <a:stretch/>
        </p:blipFill>
        <p:spPr>
          <a:xfrm>
            <a:off x="7172983" y="1249360"/>
            <a:ext cx="3325049" cy="4359280"/>
          </a:xfrm>
          <a:prstGeom prst="rect">
            <a:avLst/>
          </a:prstGeom>
        </p:spPr>
      </p:pic>
      <p:cxnSp>
        <p:nvCxnSpPr>
          <p:cNvPr id="3" name="Straight Connector 2"/>
          <p:cNvCxnSpPr>
            <a:cxnSpLocks/>
          </p:cNvCxnSpPr>
          <p:nvPr/>
        </p:nvCxnSpPr>
        <p:spPr>
          <a:xfrm>
            <a:off x="7172983" y="2878169"/>
            <a:ext cx="1470264"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43247" y="2678114"/>
            <a:ext cx="1636028"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Baby Carrots</a:t>
            </a:r>
          </a:p>
        </p:txBody>
      </p:sp>
      <p:sp>
        <p:nvSpPr>
          <p:cNvPr id="6" name="Flowchart: Connector 5">
            <a:extLst>
              <a:ext uri="{FF2B5EF4-FFF2-40B4-BE49-F238E27FC236}">
                <a16:creationId xmlns:a16="http://schemas.microsoft.com/office/drawing/2014/main" id="{3752A268-95C8-03F2-A9CA-4B35531857EB}"/>
              </a:ext>
            </a:extLst>
          </p:cNvPr>
          <p:cNvSpPr/>
          <p:nvPr/>
        </p:nvSpPr>
        <p:spPr>
          <a:xfrm>
            <a:off x="11211407" y="508174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1AC839E8-485D-3387-8A03-5780A365C27B}"/>
              </a:ext>
            </a:extLst>
          </p:cNvPr>
          <p:cNvSpPr/>
          <p:nvPr/>
        </p:nvSpPr>
        <p:spPr>
          <a:xfrm>
            <a:off x="10918330" y="597160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6527563"/>
      </p:ext>
    </p:extLst>
  </p:cSld>
  <p:clrMapOvr>
    <a:masterClrMapping/>
  </p:clrMapOvr>
  <mc:AlternateContent xmlns:mc="http://schemas.openxmlformats.org/markup-compatibility/2006" xmlns:p159="http://schemas.microsoft.com/office/powerpoint/2015/09/main">
    <mc:Choice Requires="p159">
      <p:transition spd="slow" advTm="28673">
        <p159:morph option="byObject"/>
      </p:transition>
    </mc:Choice>
    <mc:Fallback xmlns="">
      <p:transition spd="slow" advTm="286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80503964-ECD8-BB4D-2114-D4243939AF63}"/>
              </a:ext>
            </a:extLst>
          </p:cNvPr>
          <p:cNvSpPr>
            <a:spLocks noGrp="1"/>
          </p:cNvSpPr>
          <p:nvPr>
            <p:ph type="title"/>
          </p:nvPr>
        </p:nvSpPr>
        <p:spPr>
          <a:xfrm>
            <a:off x="3641108" y="-48735"/>
            <a:ext cx="8259294" cy="1325563"/>
          </a:xfrm>
        </p:spPr>
        <p:txBody>
          <a:bodyPr>
            <a:noAutofit/>
          </a:bodyPr>
          <a:lstStyle/>
          <a:p>
            <a:r>
              <a:rPr lang="en-US" sz="8000" dirty="0">
                <a:solidFill>
                  <a:schemeClr val="bg1"/>
                </a:solidFill>
              </a:rPr>
              <a:t>Making Substitutions</a:t>
            </a:r>
          </a:p>
        </p:txBody>
      </p:sp>
      <p:sp>
        <p:nvSpPr>
          <p:cNvPr id="14" name="Flowchart: Connector 13">
            <a:extLst>
              <a:ext uri="{FF2B5EF4-FFF2-40B4-BE49-F238E27FC236}">
                <a16:creationId xmlns:a16="http://schemas.microsoft.com/office/drawing/2014/main" id="{35601A9C-0583-3125-F52A-CE4758AB5BDD}"/>
              </a:ext>
            </a:extLst>
          </p:cNvPr>
          <p:cNvSpPr/>
          <p:nvPr/>
        </p:nvSpPr>
        <p:spPr>
          <a:xfrm>
            <a:off x="-654022" y="2565360"/>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00A3DA1B-E1D3-74E1-B440-DBF5AF383353}"/>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F6EBA7FE-46C0-FEFA-AE24-4A1A05B89992}"/>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745626E-4B7E-44A9-10F5-1B4F2FF3578E}"/>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FFCBEC02-8FE5-B5F0-31CD-C1F3B1705DCA}"/>
              </a:ext>
            </a:extLst>
          </p:cNvPr>
          <p:cNvSpPr/>
          <p:nvPr/>
        </p:nvSpPr>
        <p:spPr>
          <a:xfrm>
            <a:off x="154398" y="351712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6E9C0BDF-6B79-DC5B-6AE5-27CF04B24C4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8E30996-CFE7-7C68-1CA8-3FD215696974}"/>
              </a:ext>
            </a:extLst>
          </p:cNvPr>
          <p:cNvPicPr>
            <a:picLocks noChangeAspect="1"/>
          </p:cNvPicPr>
          <p:nvPr/>
        </p:nvPicPr>
        <p:blipFill>
          <a:blip r:embed="rId4"/>
          <a:stretch>
            <a:fillRect/>
          </a:stretch>
        </p:blipFill>
        <p:spPr>
          <a:xfrm>
            <a:off x="496318" y="3970338"/>
            <a:ext cx="7019783" cy="2744325"/>
          </a:xfrm>
          <a:prstGeom prst="rect">
            <a:avLst/>
          </a:prstGeom>
        </p:spPr>
      </p:pic>
      <p:sp>
        <p:nvSpPr>
          <p:cNvPr id="20" name="Rectangle 19">
            <a:extLst>
              <a:ext uri="{FF2B5EF4-FFF2-40B4-BE49-F238E27FC236}">
                <a16:creationId xmlns:a16="http://schemas.microsoft.com/office/drawing/2014/main" id="{622C9A92-F85C-61B1-BDC6-766DA66CA206}"/>
              </a:ext>
            </a:extLst>
          </p:cNvPr>
          <p:cNvSpPr/>
          <p:nvPr/>
        </p:nvSpPr>
        <p:spPr>
          <a:xfrm>
            <a:off x="493030" y="4634049"/>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702DD3-7BCE-C0D9-F909-746A634C63B1}"/>
              </a:ext>
            </a:extLst>
          </p:cNvPr>
          <p:cNvSpPr/>
          <p:nvPr/>
        </p:nvSpPr>
        <p:spPr>
          <a:xfrm>
            <a:off x="496319" y="4979691"/>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9FC7966-0BD6-A98E-EF74-37DA37488958}"/>
              </a:ext>
            </a:extLst>
          </p:cNvPr>
          <p:cNvSpPr txBox="1"/>
          <p:nvPr/>
        </p:nvSpPr>
        <p:spPr>
          <a:xfrm>
            <a:off x="2924701" y="1196464"/>
            <a:ext cx="9336181" cy="1323439"/>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When making substitutions, managers refer to the Menu Components Contribution List for an in depth look at the contributions of items offered on the menu. Located on the food services website in Menu’s under Menu Resources</a:t>
            </a:r>
            <a:r>
              <a:rPr lang="en-US" dirty="0">
                <a:solidFill>
                  <a:schemeClr val="bg1"/>
                </a:solidFill>
                <a:latin typeface="Century Gothic" panose="020B0502020202020204" pitchFamily="34" charset="0"/>
              </a:rPr>
              <a:t>. </a:t>
            </a:r>
          </a:p>
        </p:txBody>
      </p:sp>
      <p:sp>
        <p:nvSpPr>
          <p:cNvPr id="26" name="TextBox 25">
            <a:extLst>
              <a:ext uri="{FF2B5EF4-FFF2-40B4-BE49-F238E27FC236}">
                <a16:creationId xmlns:a16="http://schemas.microsoft.com/office/drawing/2014/main" id="{99E1AC7B-FC35-2CAC-504C-FA0D3657DEC7}"/>
              </a:ext>
            </a:extLst>
          </p:cNvPr>
          <p:cNvSpPr txBox="1"/>
          <p:nvPr/>
        </p:nvSpPr>
        <p:spPr>
          <a:xfrm>
            <a:off x="5904642" y="2438029"/>
            <a:ext cx="6171882" cy="954107"/>
          </a:xfrm>
          <a:prstGeom prst="rect">
            <a:avLst/>
          </a:prstGeom>
          <a:noFill/>
        </p:spPr>
        <p:txBody>
          <a:bodyPr wrap="none" rtlCol="0">
            <a:spAutoFit/>
          </a:bodyPr>
          <a:lstStyle/>
          <a:p>
            <a:r>
              <a:rPr lang="en-US" sz="2000" dirty="0">
                <a:solidFill>
                  <a:schemeClr val="bg1"/>
                </a:solidFill>
                <a:latin typeface="Century Gothic" panose="020B0502020202020204" pitchFamily="34" charset="0"/>
              </a:rPr>
              <a:t>For substitutions items being used must match in:</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FB5BC03F-28BF-803E-3BAA-B9551964DBCF}"/>
              </a:ext>
            </a:extLst>
          </p:cNvPr>
          <p:cNvSpPr txBox="1"/>
          <p:nvPr/>
        </p:nvSpPr>
        <p:spPr>
          <a:xfrm>
            <a:off x="8032917" y="2915082"/>
            <a:ext cx="3387466" cy="1600438"/>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Oz equivalency</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Grain component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Fruit – Fruit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Vegetable - Vegetable</a:t>
            </a:r>
          </a:p>
          <a:p>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98266942"/>
      </p:ext>
    </p:extLst>
  </p:cSld>
  <p:clrMapOvr>
    <a:masterClrMapping/>
  </p:clrMapOvr>
  <mc:AlternateContent xmlns:mc="http://schemas.openxmlformats.org/markup-compatibility/2006" xmlns:p159="http://schemas.microsoft.com/office/powerpoint/2015/09/main">
    <mc:Choice Requires="p159">
      <p:transition spd="slow" advTm="48071">
        <p159:morph option="byObject"/>
      </p:transition>
    </mc:Choice>
    <mc:Fallback xmlns="">
      <p:transition spd="slow" advTm="480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6837050" y="2887638"/>
            <a:ext cx="5157787" cy="3684588"/>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 goal of the Food Services Division is to provide access to nutritious supper meals to as many students and community participants of eligible schools with afterschool programs.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7050" y="1329404"/>
            <a:ext cx="4010992" cy="1325563"/>
          </a:xfrm>
        </p:spPr>
        <p:txBody>
          <a:bodyPr>
            <a:noAutofit/>
          </a:bodyPr>
          <a:lstStyle/>
          <a:p>
            <a:pPr algn="l"/>
            <a:r>
              <a:rPr lang="en-US" sz="8800" dirty="0">
                <a:solidFill>
                  <a:schemeClr val="bg1"/>
                </a:solidFill>
              </a:rPr>
              <a:t>Objective</a:t>
            </a:r>
          </a:p>
        </p:txBody>
      </p:sp>
      <p:pic>
        <p:nvPicPr>
          <p:cNvPr id="6" name="Picture 5">
            <a:extLst>
              <a:ext uri="{FF2B5EF4-FFF2-40B4-BE49-F238E27FC236}">
                <a16:creationId xmlns:a16="http://schemas.microsoft.com/office/drawing/2014/main" id="{C261CE08-EAE1-02A1-730D-5B7A59BADC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230" y="0"/>
            <a:ext cx="6468019" cy="6167746"/>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Flowchart: Connector 7">
            <a:extLst>
              <a:ext uri="{FF2B5EF4-FFF2-40B4-BE49-F238E27FC236}">
                <a16:creationId xmlns:a16="http://schemas.microsoft.com/office/drawing/2014/main" id="{D8378728-2AAB-0451-1786-834EB98C6023}"/>
              </a:ext>
            </a:extLst>
          </p:cNvPr>
          <p:cNvSpPr/>
          <p:nvPr/>
        </p:nvSpPr>
        <p:spPr>
          <a:xfrm>
            <a:off x="4299336" y="42647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BB06D38-031D-4651-6A7A-10DA38A594F5}"/>
              </a:ext>
            </a:extLst>
          </p:cNvPr>
          <p:cNvSpPr/>
          <p:nvPr/>
        </p:nvSpPr>
        <p:spPr>
          <a:xfrm>
            <a:off x="3399693" y="5402800"/>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66952"/>
      </p:ext>
    </p:extLst>
  </p:cSld>
  <p:clrMapOvr>
    <a:masterClrMapping/>
  </p:clrMapOvr>
  <mc:AlternateContent xmlns:mc="http://schemas.openxmlformats.org/markup-compatibility/2006" xmlns:p159="http://schemas.microsoft.com/office/powerpoint/2015/09/main">
    <mc:Choice Requires="p159">
      <p:transition spd="slow" advTm="65041">
        <p159:morph option="byObject"/>
      </p:transition>
    </mc:Choice>
    <mc:Fallback xmlns="">
      <p:transition spd="slow" advTm="6504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48B54-E42E-C52B-021F-19FE7CE76F4B}"/>
              </a:ext>
            </a:extLst>
          </p:cNvPr>
          <p:cNvSpPr/>
          <p:nvPr/>
        </p:nvSpPr>
        <p:spPr>
          <a:xfrm>
            <a:off x="0" y="7897"/>
            <a:ext cx="12192000" cy="1513452"/>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C7F5628-E980-41A9-9209-7D5E26820BED}"/>
              </a:ext>
            </a:extLst>
          </p:cNvPr>
          <p:cNvSpPr>
            <a:spLocks noGrp="1"/>
          </p:cNvSpPr>
          <p:nvPr>
            <p:ph type="title"/>
          </p:nvPr>
        </p:nvSpPr>
        <p:spPr>
          <a:xfrm>
            <a:off x="239477" y="-325341"/>
            <a:ext cx="11579028" cy="1886263"/>
          </a:xfrm>
        </p:spPr>
        <p:txBody>
          <a:bodyPr>
            <a:noAutofit/>
          </a:bodyPr>
          <a:lstStyle/>
          <a:p>
            <a:r>
              <a:rPr lang="en-US" sz="8000" dirty="0">
                <a:solidFill>
                  <a:schemeClr val="bg1"/>
                </a:solidFill>
              </a:rPr>
              <a:t>Unequal Component Substitution</a:t>
            </a:r>
          </a:p>
        </p:txBody>
      </p:sp>
      <p:sp>
        <p:nvSpPr>
          <p:cNvPr id="2" name="Rectangle 1">
            <a:extLst>
              <a:ext uri="{FF2B5EF4-FFF2-40B4-BE49-F238E27FC236}">
                <a16:creationId xmlns:a16="http://schemas.microsoft.com/office/drawing/2014/main" id="{5F607547-88A3-6F7C-BAE0-713C307EE024}"/>
              </a:ext>
            </a:extLst>
          </p:cNvPr>
          <p:cNvSpPr/>
          <p:nvPr/>
        </p:nvSpPr>
        <p:spPr>
          <a:xfrm rot="5400000">
            <a:off x="3442912" y="3958843"/>
            <a:ext cx="5336652" cy="461665"/>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9F70FEA-1691-472B-B780-F5BC535186B6}"/>
              </a:ext>
            </a:extLst>
          </p:cNvPr>
          <p:cNvSpPr>
            <a:spLocks noGrp="1"/>
          </p:cNvSpPr>
          <p:nvPr>
            <p:ph sz="half" idx="2"/>
          </p:nvPr>
        </p:nvSpPr>
        <p:spPr>
          <a:xfrm>
            <a:off x="403971" y="2534667"/>
            <a:ext cx="4399457" cy="461665"/>
          </a:xfrm>
          <a:prstGeom prst="rect">
            <a:avLst/>
          </a:prstGeom>
        </p:spPr>
        <p:txBody>
          <a:bodyPr wrap="square">
            <a:spAutoFit/>
          </a:bodyPr>
          <a:lstStyle/>
          <a:p>
            <a:pPr marL="57150" indent="0">
              <a:buNone/>
            </a:pPr>
            <a:r>
              <a:rPr lang="de-DE" sz="2400" dirty="0">
                <a:solidFill>
                  <a:schemeClr val="bg1"/>
                </a:solidFill>
                <a:latin typeface="Century Gothic" panose="020B0502020202020204" pitchFamily="34" charset="0"/>
              </a:rPr>
              <a:t>Breaded Chicken Tenders</a:t>
            </a:r>
          </a:p>
        </p:txBody>
      </p:sp>
      <p:sp>
        <p:nvSpPr>
          <p:cNvPr id="16" name="Content Placeholder 5">
            <a:extLst>
              <a:ext uri="{FF2B5EF4-FFF2-40B4-BE49-F238E27FC236}">
                <a16:creationId xmlns:a16="http://schemas.microsoft.com/office/drawing/2014/main" id="{CF069B96-84BE-4834-AA7C-507151A2D842}"/>
              </a:ext>
            </a:extLst>
          </p:cNvPr>
          <p:cNvSpPr txBox="1">
            <a:spLocks/>
          </p:cNvSpPr>
          <p:nvPr/>
        </p:nvSpPr>
        <p:spPr>
          <a:xfrm>
            <a:off x="686119" y="5227073"/>
            <a:ext cx="3380162"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solidFill>
                  <a:schemeClr val="bg1"/>
                </a:solidFill>
                <a:latin typeface="Century Gothic" panose="020B0502020202020204" pitchFamily="34" charset="0"/>
              </a:rPr>
              <a:t>Cherry Smooth Cup</a:t>
            </a:r>
          </a:p>
        </p:txBody>
      </p:sp>
      <p:sp>
        <p:nvSpPr>
          <p:cNvPr id="17" name="Rectangle 16">
            <a:extLst>
              <a:ext uri="{FF2B5EF4-FFF2-40B4-BE49-F238E27FC236}">
                <a16:creationId xmlns:a16="http://schemas.microsoft.com/office/drawing/2014/main" id="{AD105AA5-9B98-4CB4-B5BD-3132C8000157}"/>
              </a:ext>
            </a:extLst>
          </p:cNvPr>
          <p:cNvSpPr/>
          <p:nvPr/>
        </p:nvSpPr>
        <p:spPr>
          <a:xfrm>
            <a:off x="1265486" y="1708902"/>
            <a:ext cx="2229854"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 &amp; GRAIN </a:t>
            </a:r>
          </a:p>
        </p:txBody>
      </p:sp>
      <p:sp>
        <p:nvSpPr>
          <p:cNvPr id="18" name="Rectangle 17">
            <a:extLst>
              <a:ext uri="{FF2B5EF4-FFF2-40B4-BE49-F238E27FC236}">
                <a16:creationId xmlns:a16="http://schemas.microsoft.com/office/drawing/2014/main" id="{E9867C75-68FC-410A-A7BF-CFD0C1DA0D87}"/>
              </a:ext>
            </a:extLst>
          </p:cNvPr>
          <p:cNvSpPr/>
          <p:nvPr/>
        </p:nvSpPr>
        <p:spPr>
          <a:xfrm>
            <a:off x="8546364" y="1708902"/>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a:t>
            </a:r>
          </a:p>
        </p:txBody>
      </p:sp>
      <p:sp>
        <p:nvSpPr>
          <p:cNvPr id="19" name="Rectangle 18">
            <a:extLst>
              <a:ext uri="{FF2B5EF4-FFF2-40B4-BE49-F238E27FC236}">
                <a16:creationId xmlns:a16="http://schemas.microsoft.com/office/drawing/2014/main" id="{B5FC68DB-78B4-4196-BFFE-3814FC308A15}"/>
              </a:ext>
            </a:extLst>
          </p:cNvPr>
          <p:cNvSpPr/>
          <p:nvPr/>
        </p:nvSpPr>
        <p:spPr>
          <a:xfrm>
            <a:off x="1268176" y="4401307"/>
            <a:ext cx="2227164" cy="511232"/>
          </a:xfrm>
          <a:prstGeom prst="rect">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VEGETABLE </a:t>
            </a:r>
          </a:p>
        </p:txBody>
      </p:sp>
      <p:sp>
        <p:nvSpPr>
          <p:cNvPr id="20" name="Rectangle 19">
            <a:extLst>
              <a:ext uri="{FF2B5EF4-FFF2-40B4-BE49-F238E27FC236}">
                <a16:creationId xmlns:a16="http://schemas.microsoft.com/office/drawing/2014/main" id="{15C78B52-78B3-4705-AF3E-1717C6313004}"/>
              </a:ext>
            </a:extLst>
          </p:cNvPr>
          <p:cNvSpPr/>
          <p:nvPr/>
        </p:nvSpPr>
        <p:spPr>
          <a:xfrm>
            <a:off x="8546363" y="4401307"/>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FRUIT</a:t>
            </a:r>
          </a:p>
        </p:txBody>
      </p:sp>
      <p:sp>
        <p:nvSpPr>
          <p:cNvPr id="4" name="Flowchart: Connector 3">
            <a:extLst>
              <a:ext uri="{FF2B5EF4-FFF2-40B4-BE49-F238E27FC236}">
                <a16:creationId xmlns:a16="http://schemas.microsoft.com/office/drawing/2014/main" id="{475FB6DF-2BE8-9156-97C0-05208F31B8AD}"/>
              </a:ext>
            </a:extLst>
          </p:cNvPr>
          <p:cNvSpPr/>
          <p:nvPr/>
        </p:nvSpPr>
        <p:spPr>
          <a:xfrm>
            <a:off x="4949966" y="2491740"/>
            <a:ext cx="2346681" cy="231710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4DE48EC-95E2-FB47-30ED-3782976FB477}"/>
              </a:ext>
            </a:extLst>
          </p:cNvPr>
          <p:cNvSpPr/>
          <p:nvPr/>
        </p:nvSpPr>
        <p:spPr>
          <a:xfrm>
            <a:off x="6599585" y="413644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D3CDEC-322E-C19C-77FD-EE6AC1639070}"/>
              </a:ext>
            </a:extLst>
          </p:cNvPr>
          <p:cNvSpPr txBox="1"/>
          <p:nvPr/>
        </p:nvSpPr>
        <p:spPr>
          <a:xfrm>
            <a:off x="8101735" y="2529856"/>
            <a:ext cx="3461086" cy="461665"/>
          </a:xfrm>
          <a:prstGeom prst="rect">
            <a:avLst/>
          </a:prstGeom>
          <a:noFill/>
        </p:spPr>
        <p:txBody>
          <a:bodyPr wrap="square">
            <a:spAutoFit/>
          </a:bodyPr>
          <a:lstStyle/>
          <a:p>
            <a:r>
              <a:rPr lang="de-DE" sz="2400" dirty="0">
                <a:solidFill>
                  <a:schemeClr val="bg1"/>
                </a:solidFill>
                <a:latin typeface="Century Gothic" panose="020B0502020202020204" pitchFamily="34" charset="0"/>
              </a:rPr>
              <a:t>Chicken Drumsticks</a:t>
            </a:r>
            <a:endParaRPr lang="en-US" sz="2400" dirty="0"/>
          </a:p>
        </p:txBody>
      </p:sp>
      <p:sp>
        <p:nvSpPr>
          <p:cNvPr id="13" name="TextBox 12">
            <a:extLst>
              <a:ext uri="{FF2B5EF4-FFF2-40B4-BE49-F238E27FC236}">
                <a16:creationId xmlns:a16="http://schemas.microsoft.com/office/drawing/2014/main" id="{8B97FE2F-3966-510E-B08A-6B687FAC1901}"/>
              </a:ext>
            </a:extLst>
          </p:cNvPr>
          <p:cNvSpPr txBox="1"/>
          <p:nvPr/>
        </p:nvSpPr>
        <p:spPr>
          <a:xfrm>
            <a:off x="7372533" y="5149098"/>
            <a:ext cx="4919490" cy="461665"/>
          </a:xfrm>
          <a:prstGeom prst="rect">
            <a:avLst/>
          </a:prstGeom>
          <a:noFill/>
        </p:spPr>
        <p:txBody>
          <a:bodyPr wrap="square">
            <a:spAutoFit/>
          </a:bodyPr>
          <a:lstStyle/>
          <a:p>
            <a:r>
              <a:rPr lang="en-US" sz="2400" dirty="0">
                <a:solidFill>
                  <a:schemeClr val="bg1"/>
                </a:solidFill>
                <a:latin typeface="Century Gothic" panose="020B0502020202020204" pitchFamily="34" charset="0"/>
              </a:rPr>
              <a:t>Frozen Strawberry Creamsicle</a:t>
            </a:r>
            <a:endParaRPr lang="en-US" sz="2400" dirty="0"/>
          </a:p>
        </p:txBody>
      </p:sp>
      <p:sp>
        <p:nvSpPr>
          <p:cNvPr id="21" name="TextBox 20">
            <a:extLst>
              <a:ext uri="{FF2B5EF4-FFF2-40B4-BE49-F238E27FC236}">
                <a16:creationId xmlns:a16="http://schemas.microsoft.com/office/drawing/2014/main" id="{926746CC-758C-F693-18F7-08F9F012918B}"/>
              </a:ext>
            </a:extLst>
          </p:cNvPr>
          <p:cNvSpPr txBox="1"/>
          <p:nvPr/>
        </p:nvSpPr>
        <p:spPr>
          <a:xfrm>
            <a:off x="5665001" y="2927016"/>
            <a:ext cx="1219200" cy="1446550"/>
          </a:xfrm>
          <a:prstGeom prst="rect">
            <a:avLst/>
          </a:prstGeom>
          <a:noFill/>
        </p:spPr>
        <p:txBody>
          <a:bodyPr wrap="square" rtlCol="0">
            <a:spAutoFit/>
          </a:bodyPr>
          <a:lstStyle/>
          <a:p>
            <a:r>
              <a:rPr lang="en-US" sz="8800" dirty="0">
                <a:solidFill>
                  <a:srgbClr val="002060"/>
                </a:solidFill>
                <a:latin typeface="Onyx" panose="04050602080702020203" pitchFamily="82" charset="0"/>
              </a:rPr>
              <a:t>VS</a:t>
            </a:r>
          </a:p>
        </p:txBody>
      </p:sp>
      <p:sp>
        <p:nvSpPr>
          <p:cNvPr id="22" name="Flowchart: Connector 21">
            <a:extLst>
              <a:ext uri="{FF2B5EF4-FFF2-40B4-BE49-F238E27FC236}">
                <a16:creationId xmlns:a16="http://schemas.microsoft.com/office/drawing/2014/main" id="{30D319C5-3259-66D2-5D6B-702DD845F79C}"/>
              </a:ext>
            </a:extLst>
          </p:cNvPr>
          <p:cNvSpPr/>
          <p:nvPr/>
        </p:nvSpPr>
        <p:spPr>
          <a:xfrm>
            <a:off x="6195532" y="487946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438951"/>
      </p:ext>
    </p:extLst>
  </p:cSld>
  <p:clrMapOvr>
    <a:masterClrMapping/>
  </p:clrMapOvr>
  <mc:AlternateContent xmlns:mc="http://schemas.openxmlformats.org/markup-compatibility/2006" xmlns:p159="http://schemas.microsoft.com/office/powerpoint/2015/09/main">
    <mc:Choice Requires="p159">
      <p:transition spd="slow" advTm="63750">
        <p159:morph option="byObject"/>
      </p:transition>
    </mc:Choice>
    <mc:Fallback xmlns="">
      <p:transition spd="slow" advTm="637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dirty="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under six </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spd="slow" advTm="67493">
        <p159:morph option="byObject"/>
      </p:transition>
    </mc:Choice>
    <mc:Fallback xmlns="">
      <p:transition spd="slow" advTm="67493">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EC9F2A1-AB3B-9F60-7E43-EF2C944FFB14}"/>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E4035813-BEDB-83E0-33BC-1A51E0A324B5}"/>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888E53-EA07-B556-8C66-26E67F62A2D9}"/>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E2E5EE3-4B4F-F969-720D-65C84E14EF2F}"/>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26C4C3-5BC2-1316-4E9F-673C2F145D26}"/>
              </a:ext>
            </a:extLst>
          </p:cNvPr>
          <p:cNvPicPr>
            <a:picLocks noChangeAspect="1"/>
          </p:cNvPicPr>
          <p:nvPr/>
        </p:nvPicPr>
        <p:blipFill>
          <a:blip r:embed="rId3"/>
          <a:stretch>
            <a:fillRect/>
          </a:stretch>
        </p:blipFill>
        <p:spPr>
          <a:xfrm>
            <a:off x="589592" y="1095672"/>
            <a:ext cx="3321012" cy="4264930"/>
          </a:xfrm>
          <a:prstGeom prst="rect">
            <a:avLst/>
          </a:prstGeom>
          <a:ln>
            <a:solidFill>
              <a:srgbClr val="000000"/>
            </a:solidFill>
          </a:ln>
        </p:spPr>
      </p:pic>
      <p:sp>
        <p:nvSpPr>
          <p:cNvPr id="7" name="Title 3">
            <a:extLst>
              <a:ext uri="{FF2B5EF4-FFF2-40B4-BE49-F238E27FC236}">
                <a16:creationId xmlns:a16="http://schemas.microsoft.com/office/drawing/2014/main" id="{20CC84CE-637B-A36D-C68B-EA93169C6AC8}"/>
              </a:ext>
            </a:extLst>
          </p:cNvPr>
          <p:cNvSpPr>
            <a:spLocks noGrp="1"/>
          </p:cNvSpPr>
          <p:nvPr>
            <p:ph type="title"/>
          </p:nvPr>
        </p:nvSpPr>
        <p:spPr>
          <a:xfrm>
            <a:off x="4492191" y="363428"/>
            <a:ext cx="8589979" cy="1143000"/>
          </a:xfrm>
        </p:spPr>
        <p:txBody>
          <a:bodyPr>
            <a:noAutofit/>
          </a:bodyPr>
          <a:lstStyle/>
          <a:p>
            <a:r>
              <a:rPr lang="en-US" sz="8800" dirty="0">
                <a:solidFill>
                  <a:schemeClr val="tx2">
                    <a:lumMod val="50000"/>
                  </a:schemeClr>
                </a:solidFill>
              </a:rPr>
              <a:t>Special Dietary Needs</a:t>
            </a:r>
          </a:p>
        </p:txBody>
      </p:sp>
      <p:sp>
        <p:nvSpPr>
          <p:cNvPr id="9" name="Rectangle 8">
            <a:extLst>
              <a:ext uri="{FF2B5EF4-FFF2-40B4-BE49-F238E27FC236}">
                <a16:creationId xmlns:a16="http://schemas.microsoft.com/office/drawing/2014/main" id="{6CD9B2CC-4D00-CBA4-B6C9-0A6549C02141}"/>
              </a:ext>
            </a:extLst>
          </p:cNvPr>
          <p:cNvSpPr/>
          <p:nvPr/>
        </p:nvSpPr>
        <p:spPr>
          <a:xfrm>
            <a:off x="6117301" y="3477511"/>
            <a:ext cx="5910664" cy="4450449"/>
          </a:xfrm>
          <a:prstGeom prst="rect">
            <a:avLst/>
          </a:prstGeom>
        </p:spPr>
        <p:txBody>
          <a:bodyPr wrap="square">
            <a:spAutoFit/>
          </a:bodyPr>
          <a:lstStyle/>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a:t>
            </a:r>
            <a:r>
              <a:rPr lang="en-US" sz="2400" dirty="0">
                <a:solidFill>
                  <a:schemeClr val="tx2">
                    <a:lumMod val="50000"/>
                  </a:schemeClr>
                </a:solidFill>
                <a:latin typeface="Century Gothic" panose="020B0502020202020204" pitchFamily="34" charset="0"/>
                <a:hlinkClick r:id="rId4"/>
              </a:rPr>
              <a:t>specialdiet@lausd.net</a:t>
            </a:r>
            <a:endParaRPr lang="en-US" sz="2400" dirty="0">
              <a:solidFill>
                <a:schemeClr val="tx2">
                  <a:lumMod val="50000"/>
                </a:schemeClr>
              </a:solidFill>
              <a:latin typeface="Century Gothic" panose="020B0502020202020204" pitchFamily="34" charset="0"/>
            </a:endParaRP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 Make substitutions provided by the Nutrition Specialist </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4474915B-7DC6-5F1C-BA4A-F069ABBA1D08}"/>
              </a:ext>
            </a:extLst>
          </p:cNvPr>
          <p:cNvSpPr/>
          <p:nvPr/>
        </p:nvSpPr>
        <p:spPr>
          <a:xfrm>
            <a:off x="5658696" y="1764272"/>
            <a:ext cx="6155554" cy="1569660"/>
          </a:xfrm>
          <a:prstGeom prst="rect">
            <a:avLst/>
          </a:prstGeom>
        </p:spPr>
        <p:txBody>
          <a:bodyPr wrap="square">
            <a:spAutoFit/>
          </a:bodyPr>
          <a:lstStyle/>
          <a:p>
            <a:pPr marL="0" lvl="2">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“Medical Statement to Request Special Diets” form. Food Services Managers will:</a:t>
            </a:r>
          </a:p>
        </p:txBody>
      </p:sp>
    </p:spTree>
    <p:extLst>
      <p:ext uri="{BB962C8B-B14F-4D97-AF65-F5344CB8AC3E}">
        <p14:creationId xmlns:p14="http://schemas.microsoft.com/office/powerpoint/2010/main" val="3104350427"/>
      </p:ext>
    </p:extLst>
  </p:cSld>
  <p:clrMapOvr>
    <a:masterClrMapping/>
  </p:clrMapOvr>
  <mc:AlternateContent xmlns:mc="http://schemas.openxmlformats.org/markup-compatibility/2006" xmlns:p159="http://schemas.microsoft.com/office/powerpoint/2015/09/main">
    <mc:Choice Requires="p159">
      <p:transition spd="slow" advTm="51275">
        <p159:morph option="byObject"/>
      </p:transition>
    </mc:Choice>
    <mc:Fallback xmlns="">
      <p:transition spd="slow" advTm="51275">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4"/>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103410"/>
            <a:ext cx="10045907" cy="1143000"/>
          </a:xfrm>
        </p:spPr>
        <p:txBody>
          <a:bodyPr>
            <a:noAutofit/>
          </a:bodyPr>
          <a:lstStyle/>
          <a:p>
            <a:r>
              <a:rPr lang="en-US" sz="7800" b="1"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11633" y="1237059"/>
            <a:ext cx="6401754" cy="1600438"/>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 </a:t>
            </a:r>
            <a:r>
              <a:rPr kumimoji="0" lang="en-US" sz="2000" b="0"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 </a:t>
            </a: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is used when supper meals are served by ASP staff AND when the Cafeteria is closed during supper service.</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000" dirty="0">
                <a:solidFill>
                  <a:schemeClr val="tx2">
                    <a:lumMod val="50000"/>
                  </a:schemeClr>
                </a:solidFill>
                <a:latin typeface="Century Gothic" panose="020B0502020202020204" pitchFamily="34" charset="0"/>
              </a:rPr>
              <a:t>Manager or Food Service Staff will:</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11633" y="1966452"/>
            <a:ext cx="11687077" cy="1273746"/>
            <a:chOff x="111633" y="1966452"/>
            <a:chExt cx="11687077" cy="1273746"/>
          </a:xfrm>
        </p:grpSpPr>
        <p:sp>
          <p:nvSpPr>
            <p:cNvPr id="12" name="Rectangle 11">
              <a:extLst>
                <a:ext uri="{FF2B5EF4-FFF2-40B4-BE49-F238E27FC236}">
                  <a16:creationId xmlns:a16="http://schemas.microsoft.com/office/drawing/2014/main" id="{D9D605BB-5FF9-339F-ABF4-F662F9B7E09A}"/>
                </a:ext>
              </a:extLst>
            </p:cNvPr>
            <p:cNvSpPr/>
            <p:nvPr/>
          </p:nvSpPr>
          <p:spPr>
            <a:xfrm>
              <a:off x="111633" y="2593867"/>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etc.</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03468" y="2498593"/>
            <a:ext cx="9045438" cy="1382806"/>
            <a:chOff x="87125" y="2131894"/>
            <a:chExt cx="9045438" cy="1382806"/>
          </a:xfrm>
        </p:grpSpPr>
        <p:sp>
          <p:nvSpPr>
            <p:cNvPr id="18" name="TextBox 17">
              <a:extLst>
                <a:ext uri="{FF2B5EF4-FFF2-40B4-BE49-F238E27FC236}">
                  <a16:creationId xmlns:a16="http://schemas.microsoft.com/office/drawing/2014/main" id="{552E7E3D-5882-2B93-32BB-C1A8584EFF92}"/>
                </a:ext>
              </a:extLst>
            </p:cNvPr>
            <p:cNvSpPr txBox="1"/>
            <p:nvPr/>
          </p:nvSpPr>
          <p:spPr>
            <a:xfrm>
              <a:off x="87125" y="2868369"/>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3468" y="4031375"/>
            <a:ext cx="9519359" cy="2563761"/>
            <a:chOff x="103468" y="4031375"/>
            <a:chExt cx="9519359" cy="2563761"/>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3468" y="5610251"/>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03468" y="2498593"/>
            <a:ext cx="11695242" cy="2383844"/>
            <a:chOff x="103468" y="2498593"/>
            <a:chExt cx="11695242" cy="2383844"/>
          </a:xfrm>
        </p:grpSpPr>
        <p:sp>
          <p:nvSpPr>
            <p:cNvPr id="37" name="TextBox 36">
              <a:extLst>
                <a:ext uri="{FF2B5EF4-FFF2-40B4-BE49-F238E27FC236}">
                  <a16:creationId xmlns:a16="http://schemas.microsoft.com/office/drawing/2014/main" id="{7BAC8410-E357-49F2-44D4-D4C658B491C9}"/>
                </a:ext>
              </a:extLst>
            </p:cNvPr>
            <p:cNvSpPr txBox="1"/>
            <p:nvPr/>
          </p:nvSpPr>
          <p:spPr>
            <a:xfrm>
              <a:off x="103468" y="3866774"/>
              <a:ext cx="576271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3468" y="4041087"/>
            <a:ext cx="11695242" cy="1566352"/>
            <a:chOff x="103468" y="4024316"/>
            <a:chExt cx="11695242" cy="1566352"/>
          </a:xfrm>
        </p:grpSpPr>
        <p:sp>
          <p:nvSpPr>
            <p:cNvPr id="44" name="TextBox 43">
              <a:extLst>
                <a:ext uri="{FF2B5EF4-FFF2-40B4-BE49-F238E27FC236}">
                  <a16:creationId xmlns:a16="http://schemas.microsoft.com/office/drawing/2014/main" id="{87FA2E4B-1518-8996-5D24-43DB3847C56B}"/>
                </a:ext>
              </a:extLst>
            </p:cNvPr>
            <p:cNvSpPr txBox="1"/>
            <p:nvPr/>
          </p:nvSpPr>
          <p:spPr>
            <a:xfrm>
              <a:off x="103468" y="4882782"/>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advTm="67555">
        <p159:morph option="byObject"/>
      </p:transition>
    </mc:Choice>
    <mc:Fallback xmlns="">
      <p:transition spd="slow" advTm="675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2765455" y="1186895"/>
            <a:ext cx="6187632"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advTm="30418">
        <p159:morph option="byObject"/>
      </p:transition>
    </mc:Choice>
    <mc:Fallback xmlns="">
      <p:transition spd="slow" advTm="30418">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86" name="TextBox 85"/>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 name="Group 5"/>
          <p:cNvGrpSpPr/>
          <p:nvPr/>
        </p:nvGrpSpPr>
        <p:grpSpPr>
          <a:xfrm>
            <a:off x="1528909" y="5664802"/>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grpSp>
        <p:nvGrpSpPr>
          <p:cNvPr id="5" name="Group 4"/>
          <p:cNvGrpSpPr/>
          <p:nvPr/>
        </p:nvGrpSpPr>
        <p:grpSpPr>
          <a:xfrm>
            <a:off x="359340" y="210323"/>
            <a:ext cx="4291450" cy="523220"/>
            <a:chOff x="-648866" y="757510"/>
            <a:chExt cx="4291450" cy="523220"/>
          </a:xfrm>
        </p:grpSpPr>
        <p:sp>
          <p:nvSpPr>
            <p:cNvPr id="84" name="Rectangle 83"/>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85" name="TextBox 84"/>
            <p:cNvSpPr txBox="1"/>
            <p:nvPr/>
          </p:nvSpPr>
          <p:spPr>
            <a:xfrm>
              <a:off x="-249875" y="757510"/>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048" name="Picture 24" descr="Schools &amp; Foodservice - Fresh Innovatio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346731">
            <a:off x="1873385" y="1350595"/>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83263" y="826330"/>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81493" y="753139"/>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0" b="100000" l="0" r="100000">
                        <a14:foregroundMark x1="6636" y1="13190" x2="5247" y2="22853"/>
                        <a14:foregroundMark x1="5864" y1="22853" x2="11111" y2="36810"/>
                        <a14:foregroundMark x1="5093" y1="25307" x2="8642" y2="36963"/>
                        <a14:foregroundMark x1="6636" y1="16104" x2="27160" y2="11656"/>
                        <a14:foregroundMark x1="26852" y1="11656" x2="44907" y2="9816"/>
                        <a14:foregroundMark x1="45370" y1="9816" x2="57562" y2="10276"/>
                        <a14:foregroundMark x1="58025" y1="10276" x2="69907" y2="8742"/>
                        <a14:foregroundMark x1="70679" y1="8129" x2="92284" y2="4448"/>
                        <a14:foregroundMark x1="92284" y1="4448" x2="83642" y2="15798"/>
                        <a14:foregroundMark x1="90278" y1="8436" x2="90278" y2="24693"/>
                        <a14:foregroundMark x1="3241" y1="92178" x2="11883" y2="79755"/>
                        <a14:foregroundMark x1="3858" y1="91718" x2="53704" y2="86656"/>
                        <a14:backgroundMark x1="25000" y1="96166" x2="38580" y2="94785"/>
                        <a14:backgroundMark x1="4012" y1="92485" x2="51389" y2="87730"/>
                      </a14:backgroundRemoval>
                    </a14:imgEffect>
                  </a14:imgLayer>
                </a14:imgProps>
              </a:ext>
              <a:ext uri="{28A0092B-C50C-407E-A947-70E740481C1C}">
                <a14:useLocalDpi xmlns:a14="http://schemas.microsoft.com/office/drawing/2010/main"/>
              </a:ext>
            </a:extLst>
          </a:blip>
          <a:srcRect/>
          <a:stretch/>
        </p:blipFill>
        <p:spPr bwMode="auto">
          <a:xfrm>
            <a:off x="6124162" y="663789"/>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797483" y="3391826"/>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7922D6E-7A6D-85A6-D8E9-07B4B3EDAE90}"/>
              </a:ext>
            </a:extLst>
          </p:cNvPr>
          <p:cNvGrpSpPr/>
          <p:nvPr/>
        </p:nvGrpSpPr>
        <p:grpSpPr>
          <a:xfrm>
            <a:off x="7391148" y="4204249"/>
            <a:ext cx="1569368" cy="2538912"/>
            <a:chOff x="7391148" y="4204249"/>
            <a:chExt cx="1569368" cy="2538912"/>
          </a:xfrm>
        </p:grpSpPr>
        <p:grpSp>
          <p:nvGrpSpPr>
            <p:cNvPr id="35" name="Group 34">
              <a:extLst>
                <a:ext uri="{FF2B5EF4-FFF2-40B4-BE49-F238E27FC236}">
                  <a16:creationId xmlns:a16="http://schemas.microsoft.com/office/drawing/2014/main" id="{4D1F8B9E-48E9-41EF-89B1-5FC734D0A6F5}"/>
                </a:ext>
              </a:extLst>
            </p:cNvPr>
            <p:cNvGrpSpPr/>
            <p:nvPr/>
          </p:nvGrpSpPr>
          <p:grpSpPr>
            <a:xfrm>
              <a:off x="7391148" y="4204249"/>
              <a:ext cx="1569368" cy="2538912"/>
              <a:chOff x="3627610" y="3924577"/>
              <a:chExt cx="1475648" cy="2073568"/>
            </a:xfrm>
          </p:grpSpPr>
          <p:grpSp>
            <p:nvGrpSpPr>
              <p:cNvPr id="36" name="Group 35">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80"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1"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37" name="Group 36">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76"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7"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8"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9"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8"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39" name="Group 38">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71"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4"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40" name="Group 39">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68"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67" name="Moon 66">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42" name="Group 41">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59" name="Group 58">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64" name="Cloud 63">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60" name="Group 59">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62" name="Cloud 61">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61"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45" name="Picture 44">
                <a:extLst>
                  <a:ext uri="{FF2B5EF4-FFF2-40B4-BE49-F238E27FC236}">
                    <a16:creationId xmlns:a16="http://schemas.microsoft.com/office/drawing/2014/main" id="{E6FD04A1-4EA9-47C1-B86C-EC118A50DFED}"/>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46" name="Picture 45">
                <a:extLst>
                  <a:ext uri="{FF2B5EF4-FFF2-40B4-BE49-F238E27FC236}">
                    <a16:creationId xmlns:a16="http://schemas.microsoft.com/office/drawing/2014/main" id="{6A4CE330-9BFA-4FFD-B961-8B4695FEBAFA}"/>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7" name="Picture 4">
              <a:extLst>
                <a:ext uri="{FF2B5EF4-FFF2-40B4-BE49-F238E27FC236}">
                  <a16:creationId xmlns:a16="http://schemas.microsoft.com/office/drawing/2014/main" id="{F7C25253-AF80-EBC8-E719-EC95F7CF97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7325C03-32F3-0FDC-261C-0559E1D3CD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223801D-C247-4932-1404-AF3BBE95311B}"/>
              </a:ext>
            </a:extLst>
          </p:cNvPr>
          <p:cNvGrpSpPr/>
          <p:nvPr/>
        </p:nvGrpSpPr>
        <p:grpSpPr>
          <a:xfrm>
            <a:off x="9184539" y="1481627"/>
            <a:ext cx="2644841" cy="5299550"/>
            <a:chOff x="9184539" y="1481627"/>
            <a:chExt cx="2644841" cy="5299550"/>
          </a:xfrm>
        </p:grpSpPr>
        <p:grpSp>
          <p:nvGrpSpPr>
            <p:cNvPr id="83" name="Group 82"/>
            <p:cNvGrpSpPr/>
            <p:nvPr/>
          </p:nvGrpSpPr>
          <p:grpSpPr>
            <a:xfrm>
              <a:off x="9184539" y="1481627"/>
              <a:ext cx="2644841" cy="5299550"/>
              <a:chOff x="5961537" y="900490"/>
              <a:chExt cx="2976826" cy="5299550"/>
            </a:xfrm>
          </p:grpSpPr>
          <p:pic>
            <p:nvPicPr>
              <p:cNvPr id="33"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22699" y="4179731"/>
                  <a:ext cx="2976822" cy="1767174"/>
                  <a:chOff x="5031694" y="3826276"/>
                  <a:chExt cx="2976822" cy="1589103"/>
                </a:xfrm>
              </p:grpSpPr>
              <p:pic>
                <p:nvPicPr>
                  <p:cNvPr id="1036"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Supper Meals"/>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 name="Group 8">
              <a:extLst>
                <a:ext uri="{FF2B5EF4-FFF2-40B4-BE49-F238E27FC236}">
                  <a16:creationId xmlns:a16="http://schemas.microsoft.com/office/drawing/2014/main" id="{5DA35923-2146-A509-E83D-DA740EAAB352}"/>
                </a:ext>
              </a:extLst>
            </p:cNvPr>
            <p:cNvGrpSpPr/>
            <p:nvPr/>
          </p:nvGrpSpPr>
          <p:grpSpPr>
            <a:xfrm>
              <a:off x="10281515" y="3662690"/>
              <a:ext cx="451027" cy="119011"/>
              <a:chOff x="1488734" y="3393104"/>
              <a:chExt cx="566777" cy="147362"/>
            </a:xfrm>
          </p:grpSpPr>
          <p:sp>
            <p:nvSpPr>
              <p:cNvPr id="10" name="Rectangle 9">
                <a:extLst>
                  <a:ext uri="{FF2B5EF4-FFF2-40B4-BE49-F238E27FC236}">
                    <a16:creationId xmlns:a16="http://schemas.microsoft.com/office/drawing/2014/main" id="{2E96102F-1710-CD5F-BC99-C7E6068DDDD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A6D40AA5-E6C5-C598-51CF-6FFEE478542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59="http://schemas.microsoft.com/office/powerpoint/2015/09/main">
    <mc:Choice Requires="p159">
      <p:transition spd="slow" advTm="62390">
        <p159:morph option="byObject"/>
      </p:transition>
    </mc:Choice>
    <mc:Fallback xmlns="">
      <p:transition spd="slow" advTm="623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38889E-6 -4.81481E-6 L -0.20243 0.38357 " pathEditMode="relative" rAng="0" ptsTypes="AA">
                                      <p:cBhvr>
                                        <p:cTn id="10" dur="1000" fill="hold"/>
                                        <p:tgtEl>
                                          <p:spTgt spid="1050"/>
                                        </p:tgtEl>
                                        <p:attrNameLst>
                                          <p:attrName>ppt_x</p:attrName>
                                          <p:attrName>ppt_y</p:attrName>
                                        </p:attrNameLst>
                                      </p:cBhvr>
                                      <p:rCtr x="-10122" y="19167"/>
                                    </p:animMotion>
                                  </p:childTnLst>
                                </p:cTn>
                              </p:par>
                              <p:par>
                                <p:cTn id="11" presetID="42" presetClass="path" presetSubtype="0" accel="50000" decel="50000" fill="hold" nodeType="withEffect">
                                  <p:stCondLst>
                                    <p:cond delay="0"/>
                                  </p:stCondLst>
                                  <p:childTnLst>
                                    <p:animMotion origin="layout" path="M -0.03255 0.01435 L -0.07369 0.36806 " pathEditMode="relative" rAng="0" ptsTypes="AA">
                                      <p:cBhvr>
                                        <p:cTn id="12" dur="1000" fill="hold"/>
                                        <p:tgtEl>
                                          <p:spTgt spid="1046"/>
                                        </p:tgtEl>
                                        <p:attrNameLst>
                                          <p:attrName>ppt_x</p:attrName>
                                          <p:attrName>ppt_y</p:attrName>
                                        </p:attrNameLst>
                                      </p:cBhvr>
                                      <p:rCtr x="-2057" y="1768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92" name="TextBox 91"/>
            <p:cNvSpPr txBox="1"/>
            <p:nvPr/>
          </p:nvSpPr>
          <p:spPr>
            <a:xfrm>
              <a:off x="-545696" y="726535"/>
              <a:ext cx="3827642"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1500" y="67544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998854" y="35668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48" name="Group 47">
            <a:extLst>
              <a:ext uri="{FF2B5EF4-FFF2-40B4-BE49-F238E27FC236}">
                <a16:creationId xmlns:a16="http://schemas.microsoft.com/office/drawing/2014/main" id="{4EC05F2A-9599-EB80-080F-E9EDB58C08BA}"/>
              </a:ext>
            </a:extLst>
          </p:cNvPr>
          <p:cNvGrpSpPr/>
          <p:nvPr/>
        </p:nvGrpSpPr>
        <p:grpSpPr>
          <a:xfrm>
            <a:off x="7391148" y="4204249"/>
            <a:ext cx="1569368" cy="2538912"/>
            <a:chOff x="7391148" y="4204249"/>
            <a:chExt cx="1569368" cy="2538912"/>
          </a:xfrm>
        </p:grpSpPr>
        <p:grpSp>
          <p:nvGrpSpPr>
            <p:cNvPr id="49" name="Group 48">
              <a:extLst>
                <a:ext uri="{FF2B5EF4-FFF2-40B4-BE49-F238E27FC236}">
                  <a16:creationId xmlns:a16="http://schemas.microsoft.com/office/drawing/2014/main" id="{5489F99B-2198-5C59-6A44-BC14D92B2555}"/>
                </a:ext>
              </a:extLst>
            </p:cNvPr>
            <p:cNvGrpSpPr/>
            <p:nvPr/>
          </p:nvGrpSpPr>
          <p:grpSpPr>
            <a:xfrm>
              <a:off x="7391148" y="4204249"/>
              <a:ext cx="1569368" cy="2538912"/>
              <a:chOff x="3627610" y="3924577"/>
              <a:chExt cx="1475648" cy="2073568"/>
            </a:xfrm>
          </p:grpSpPr>
          <p:grpSp>
            <p:nvGrpSpPr>
              <p:cNvPr id="52" name="Group 51">
                <a:extLst>
                  <a:ext uri="{FF2B5EF4-FFF2-40B4-BE49-F238E27FC236}">
                    <a16:creationId xmlns:a16="http://schemas.microsoft.com/office/drawing/2014/main" id="{AF0C684D-84CF-070D-032A-B75C59B81254}"/>
                  </a:ext>
                </a:extLst>
              </p:cNvPr>
              <p:cNvGrpSpPr/>
              <p:nvPr/>
            </p:nvGrpSpPr>
            <p:grpSpPr>
              <a:xfrm>
                <a:off x="3966959" y="5234079"/>
                <a:ext cx="861710" cy="444635"/>
                <a:chOff x="6783868" y="4995224"/>
                <a:chExt cx="861710" cy="444635"/>
              </a:xfrm>
              <a:solidFill>
                <a:srgbClr val="97663B"/>
              </a:solidFill>
            </p:grpSpPr>
            <p:sp>
              <p:nvSpPr>
                <p:cNvPr id="121" name="Freeform: Shape 121">
                  <a:extLst>
                    <a:ext uri="{FF2B5EF4-FFF2-40B4-BE49-F238E27FC236}">
                      <a16:creationId xmlns:a16="http://schemas.microsoft.com/office/drawing/2014/main" id="{F3D6AA00-920C-F61C-DE0D-1458FBEC900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2" name="Freeform: Shape 122">
                  <a:extLst>
                    <a:ext uri="{FF2B5EF4-FFF2-40B4-BE49-F238E27FC236}">
                      <a16:creationId xmlns:a16="http://schemas.microsoft.com/office/drawing/2014/main" id="{FC7E69E0-6C23-4BDB-71A3-9E796CB8EB38}"/>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3" name="Group 52">
                <a:extLst>
                  <a:ext uri="{FF2B5EF4-FFF2-40B4-BE49-F238E27FC236}">
                    <a16:creationId xmlns:a16="http://schemas.microsoft.com/office/drawing/2014/main" id="{985DD07C-48B3-8476-1392-963BEEF3D57A}"/>
                  </a:ext>
                </a:extLst>
              </p:cNvPr>
              <p:cNvGrpSpPr/>
              <p:nvPr/>
            </p:nvGrpSpPr>
            <p:grpSpPr>
              <a:xfrm>
                <a:off x="4116588" y="5716829"/>
                <a:ext cx="570707" cy="281316"/>
                <a:chOff x="8321137" y="5334839"/>
                <a:chExt cx="570707" cy="281316"/>
              </a:xfrm>
            </p:grpSpPr>
            <p:sp>
              <p:nvSpPr>
                <p:cNvPr id="117" name="Rectangle 19">
                  <a:extLst>
                    <a:ext uri="{FF2B5EF4-FFF2-40B4-BE49-F238E27FC236}">
                      <a16:creationId xmlns:a16="http://schemas.microsoft.com/office/drawing/2014/main" id="{E055724B-B3E4-2F4A-1F55-BCC69A0C232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Rectangle 19">
                  <a:extLst>
                    <a:ext uri="{FF2B5EF4-FFF2-40B4-BE49-F238E27FC236}">
                      <a16:creationId xmlns:a16="http://schemas.microsoft.com/office/drawing/2014/main" id="{8E5F5E8C-BAAE-A85F-B773-FEC818F5EFB3}"/>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Rectangle 19">
                  <a:extLst>
                    <a:ext uri="{FF2B5EF4-FFF2-40B4-BE49-F238E27FC236}">
                      <a16:creationId xmlns:a16="http://schemas.microsoft.com/office/drawing/2014/main" id="{4B4E8D23-8CF7-CFAC-D3E6-E329E65B867C}"/>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Rectangle 19">
                  <a:extLst>
                    <a:ext uri="{FF2B5EF4-FFF2-40B4-BE49-F238E27FC236}">
                      <a16:creationId xmlns:a16="http://schemas.microsoft.com/office/drawing/2014/main" id="{922F84CA-A120-A6D9-BCBB-3DBD6E966EF5}"/>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54" name="Rectangle 44">
                <a:extLst>
                  <a:ext uri="{FF2B5EF4-FFF2-40B4-BE49-F238E27FC236}">
                    <a16:creationId xmlns:a16="http://schemas.microsoft.com/office/drawing/2014/main" id="{18E50466-0B45-2C3A-E4DC-C030CCC622F2}"/>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5" name="Group 54">
                <a:extLst>
                  <a:ext uri="{FF2B5EF4-FFF2-40B4-BE49-F238E27FC236}">
                    <a16:creationId xmlns:a16="http://schemas.microsoft.com/office/drawing/2014/main" id="{B1BA0A8C-60AA-23F1-DD79-ADF30BADFACE}"/>
                  </a:ext>
                </a:extLst>
              </p:cNvPr>
              <p:cNvGrpSpPr/>
              <p:nvPr/>
            </p:nvGrpSpPr>
            <p:grpSpPr>
              <a:xfrm>
                <a:off x="4061105" y="5032138"/>
                <a:ext cx="709613" cy="522520"/>
                <a:chOff x="1916909" y="3505263"/>
                <a:chExt cx="709613" cy="522520"/>
              </a:xfrm>
            </p:grpSpPr>
            <p:sp>
              <p:nvSpPr>
                <p:cNvPr id="112" name="Rectangle: Rounded Corners 20">
                  <a:extLst>
                    <a:ext uri="{FF2B5EF4-FFF2-40B4-BE49-F238E27FC236}">
                      <a16:creationId xmlns:a16="http://schemas.microsoft.com/office/drawing/2014/main" id="{486A74D8-4AB5-11AF-DFAD-CF477520A5EE}"/>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3" name="Freeform: Shape 113">
                  <a:extLst>
                    <a:ext uri="{FF2B5EF4-FFF2-40B4-BE49-F238E27FC236}">
                      <a16:creationId xmlns:a16="http://schemas.microsoft.com/office/drawing/2014/main" id="{B3B295F6-B867-D9B0-8DA3-4258142E173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4" name="Rectangle: Rounded Corners 2">
                  <a:extLst>
                    <a:ext uri="{FF2B5EF4-FFF2-40B4-BE49-F238E27FC236}">
                      <a16:creationId xmlns:a16="http://schemas.microsoft.com/office/drawing/2014/main" id="{9C5FAC7C-6459-A201-22A5-0D8002BAD03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15" name="Freeform: Shape 115">
                  <a:extLst>
                    <a:ext uri="{FF2B5EF4-FFF2-40B4-BE49-F238E27FC236}">
                      <a16:creationId xmlns:a16="http://schemas.microsoft.com/office/drawing/2014/main" id="{82AEE320-FAF5-2EC3-3B07-27F911DED9FD}"/>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6" name="Freeform: Shape 116">
                  <a:extLst>
                    <a:ext uri="{FF2B5EF4-FFF2-40B4-BE49-F238E27FC236}">
                      <a16:creationId xmlns:a16="http://schemas.microsoft.com/office/drawing/2014/main" id="{80AC13FF-BFDD-6C96-4C1C-773D6E8AD3C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6" name="Group 55">
                <a:extLst>
                  <a:ext uri="{FF2B5EF4-FFF2-40B4-BE49-F238E27FC236}">
                    <a16:creationId xmlns:a16="http://schemas.microsoft.com/office/drawing/2014/main" id="{239D57BE-C0F1-9EDC-45AC-571A04B1947C}"/>
                  </a:ext>
                </a:extLst>
              </p:cNvPr>
              <p:cNvGrpSpPr/>
              <p:nvPr/>
            </p:nvGrpSpPr>
            <p:grpSpPr>
              <a:xfrm>
                <a:off x="3821709" y="4226792"/>
                <a:ext cx="1167175" cy="851629"/>
                <a:chOff x="7389463" y="2893265"/>
                <a:chExt cx="1167175" cy="851629"/>
              </a:xfrm>
            </p:grpSpPr>
            <p:sp>
              <p:nvSpPr>
                <p:cNvPr id="109" name="Oval 36">
                  <a:extLst>
                    <a:ext uri="{FF2B5EF4-FFF2-40B4-BE49-F238E27FC236}">
                      <a16:creationId xmlns:a16="http://schemas.microsoft.com/office/drawing/2014/main" id="{F04D430C-44A7-295B-A591-845DE5D1AA9D}"/>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0" name="Oval 36">
                  <a:extLst>
                    <a:ext uri="{FF2B5EF4-FFF2-40B4-BE49-F238E27FC236}">
                      <a16:creationId xmlns:a16="http://schemas.microsoft.com/office/drawing/2014/main" id="{236A4B82-86B9-522D-7110-57165D7B9E7E}"/>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1" name="Oval 33">
                  <a:extLst>
                    <a:ext uri="{FF2B5EF4-FFF2-40B4-BE49-F238E27FC236}">
                      <a16:creationId xmlns:a16="http://schemas.microsoft.com/office/drawing/2014/main" id="{2A565201-2ED3-6AD5-7FAC-088966E301AD}"/>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57" name="Moon 56">
                <a:extLst>
                  <a:ext uri="{FF2B5EF4-FFF2-40B4-BE49-F238E27FC236}">
                    <a16:creationId xmlns:a16="http://schemas.microsoft.com/office/drawing/2014/main" id="{89F982FE-5D44-1D4B-47E0-92197D8F77E2}"/>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66" name="Group 65">
                <a:extLst>
                  <a:ext uri="{FF2B5EF4-FFF2-40B4-BE49-F238E27FC236}">
                    <a16:creationId xmlns:a16="http://schemas.microsoft.com/office/drawing/2014/main" id="{07B03ECC-7E01-FABF-33C9-A8EFE1483479}"/>
                  </a:ext>
                </a:extLst>
              </p:cNvPr>
              <p:cNvGrpSpPr/>
              <p:nvPr/>
            </p:nvGrpSpPr>
            <p:grpSpPr>
              <a:xfrm>
                <a:off x="3627610" y="3924577"/>
                <a:ext cx="1475648" cy="762929"/>
                <a:chOff x="2879441" y="2846400"/>
                <a:chExt cx="1263913" cy="567773"/>
              </a:xfrm>
            </p:grpSpPr>
            <p:grpSp>
              <p:nvGrpSpPr>
                <p:cNvPr id="84" name="Group 83">
                  <a:extLst>
                    <a:ext uri="{FF2B5EF4-FFF2-40B4-BE49-F238E27FC236}">
                      <a16:creationId xmlns:a16="http://schemas.microsoft.com/office/drawing/2014/main" id="{B0FF858F-6EFF-6603-FA0A-092D0DC1D0AA}"/>
                    </a:ext>
                  </a:extLst>
                </p:cNvPr>
                <p:cNvGrpSpPr/>
                <p:nvPr/>
              </p:nvGrpSpPr>
              <p:grpSpPr>
                <a:xfrm>
                  <a:off x="2879441" y="2883574"/>
                  <a:ext cx="311272" cy="311760"/>
                  <a:chOff x="2543848" y="3369652"/>
                  <a:chExt cx="311272" cy="311760"/>
                </a:xfrm>
              </p:grpSpPr>
              <p:sp>
                <p:nvSpPr>
                  <p:cNvPr id="107" name="Cloud 106">
                    <a:extLst>
                      <a:ext uri="{FF2B5EF4-FFF2-40B4-BE49-F238E27FC236}">
                        <a16:creationId xmlns:a16="http://schemas.microsoft.com/office/drawing/2014/main" id="{0418291B-52E8-D22F-B041-DB7F8B71BE42}"/>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8" name="Freeform: Shape 106">
                    <a:extLst>
                      <a:ext uri="{FF2B5EF4-FFF2-40B4-BE49-F238E27FC236}">
                        <a16:creationId xmlns:a16="http://schemas.microsoft.com/office/drawing/2014/main" id="{B9FF34C8-E380-095B-B7F1-21FFF3F2C6A0}"/>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5" name="Group 84">
                  <a:extLst>
                    <a:ext uri="{FF2B5EF4-FFF2-40B4-BE49-F238E27FC236}">
                      <a16:creationId xmlns:a16="http://schemas.microsoft.com/office/drawing/2014/main" id="{EA96873F-AD3E-A47A-DBA2-C59846B7BFE5}"/>
                    </a:ext>
                  </a:extLst>
                </p:cNvPr>
                <p:cNvGrpSpPr/>
                <p:nvPr/>
              </p:nvGrpSpPr>
              <p:grpSpPr>
                <a:xfrm flipH="1">
                  <a:off x="3832082" y="2846400"/>
                  <a:ext cx="311272" cy="311760"/>
                  <a:chOff x="2543848" y="3369652"/>
                  <a:chExt cx="311272" cy="311760"/>
                </a:xfrm>
              </p:grpSpPr>
              <p:sp>
                <p:nvSpPr>
                  <p:cNvPr id="88" name="Cloud 87">
                    <a:extLst>
                      <a:ext uri="{FF2B5EF4-FFF2-40B4-BE49-F238E27FC236}">
                        <a16:creationId xmlns:a16="http://schemas.microsoft.com/office/drawing/2014/main" id="{CF3BFA22-D7C6-8881-F9AC-C8D8BE7C8D06}"/>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9" name="Freeform: Shape 104">
                    <a:extLst>
                      <a:ext uri="{FF2B5EF4-FFF2-40B4-BE49-F238E27FC236}">
                        <a16:creationId xmlns:a16="http://schemas.microsoft.com/office/drawing/2014/main" id="{FE0B79DF-A808-3DDA-F4DE-70268C0B473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Freeform: Shape 102">
                  <a:extLst>
                    <a:ext uri="{FF2B5EF4-FFF2-40B4-BE49-F238E27FC236}">
                      <a16:creationId xmlns:a16="http://schemas.microsoft.com/office/drawing/2014/main" id="{D8E5B47B-F8D6-E9EC-9A20-9673F753579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82" name="Picture 81">
                <a:extLst>
                  <a:ext uri="{FF2B5EF4-FFF2-40B4-BE49-F238E27FC236}">
                    <a16:creationId xmlns:a16="http://schemas.microsoft.com/office/drawing/2014/main" id="{5618AB8B-E8CE-673D-0753-0AA40FC781AF}"/>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83" name="Picture 82">
                <a:extLst>
                  <a:ext uri="{FF2B5EF4-FFF2-40B4-BE49-F238E27FC236}">
                    <a16:creationId xmlns:a16="http://schemas.microsoft.com/office/drawing/2014/main" id="{715E7C52-58C5-FA4F-271C-D17A7A46DB2F}"/>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50" name="Picture 4">
              <a:extLst>
                <a:ext uri="{FF2B5EF4-FFF2-40B4-BE49-F238E27FC236}">
                  <a16:creationId xmlns:a16="http://schemas.microsoft.com/office/drawing/2014/main" id="{02B78A53-3668-5816-1DC4-1EFC8A7D00D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681A5E3D-06BD-6F3B-7F58-866994ABBF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BF62060D-8B97-EF91-9E27-C315A5BB2FEB}"/>
              </a:ext>
            </a:extLst>
          </p:cNvPr>
          <p:cNvGrpSpPr/>
          <p:nvPr/>
        </p:nvGrpSpPr>
        <p:grpSpPr>
          <a:xfrm>
            <a:off x="9184539" y="1481627"/>
            <a:ext cx="2644841" cy="5299550"/>
            <a:chOff x="9184539" y="1481627"/>
            <a:chExt cx="2644841" cy="5299550"/>
          </a:xfrm>
        </p:grpSpPr>
        <p:grpSp>
          <p:nvGrpSpPr>
            <p:cNvPr id="124" name="Group 123">
              <a:extLst>
                <a:ext uri="{FF2B5EF4-FFF2-40B4-BE49-F238E27FC236}">
                  <a16:creationId xmlns:a16="http://schemas.microsoft.com/office/drawing/2014/main" id="{EDA3F813-3B1C-A82B-EF88-19AA37594C4E}"/>
                </a:ext>
              </a:extLst>
            </p:cNvPr>
            <p:cNvGrpSpPr/>
            <p:nvPr/>
          </p:nvGrpSpPr>
          <p:grpSpPr>
            <a:xfrm>
              <a:off x="9184539" y="1481627"/>
              <a:ext cx="2644841" cy="5299550"/>
              <a:chOff x="5961537" y="900490"/>
              <a:chExt cx="2976826" cy="5299550"/>
            </a:xfrm>
          </p:grpSpPr>
          <p:pic>
            <p:nvPicPr>
              <p:cNvPr id="1024" name="Man4">
                <a:extLst>
                  <a:ext uri="{FF2B5EF4-FFF2-40B4-BE49-F238E27FC236}">
                    <a16:creationId xmlns:a16="http://schemas.microsoft.com/office/drawing/2014/main" id="{E47956F4-C84B-6BE4-0B8E-766BB72C72BC}"/>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F2EC181C-56A1-2C81-7177-DBD2A2094F1C}"/>
                  </a:ext>
                </a:extLst>
              </p:cNvPr>
              <p:cNvGrpSpPr/>
              <p:nvPr/>
            </p:nvGrpSpPr>
            <p:grpSpPr>
              <a:xfrm>
                <a:off x="5961537" y="4004344"/>
                <a:ext cx="2976826" cy="2195696"/>
                <a:chOff x="5922695" y="4045913"/>
                <a:chExt cx="2976826" cy="2195696"/>
              </a:xfrm>
            </p:grpSpPr>
            <p:sp>
              <p:nvSpPr>
                <p:cNvPr id="1026" name="Oval 1025">
                  <a:extLst>
                    <a:ext uri="{FF2B5EF4-FFF2-40B4-BE49-F238E27FC236}">
                      <a16:creationId xmlns:a16="http://schemas.microsoft.com/office/drawing/2014/main" id="{0082C914-B112-0449-586F-73EFD24F5C00}"/>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CB98AC-0F87-2F34-E9F3-B61F3F61B574}"/>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ADB2E9F1-4C36-D836-F495-1EBA8D3566D7}"/>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29562419-134B-57FD-9AEA-07B350EFD60C}"/>
                    </a:ext>
                  </a:extLst>
                </p:cNvPr>
                <p:cNvGrpSpPr/>
                <p:nvPr/>
              </p:nvGrpSpPr>
              <p:grpSpPr>
                <a:xfrm>
                  <a:off x="5922699" y="4179731"/>
                  <a:ext cx="2976822" cy="1767174"/>
                  <a:chOff x="5031694" y="3826276"/>
                  <a:chExt cx="2976822" cy="1589103"/>
                </a:xfrm>
              </p:grpSpPr>
              <p:pic>
                <p:nvPicPr>
                  <p:cNvPr id="1030"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4974C1F3-D095-F281-7ADA-6AE5F49EB5E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Hot Supper Meals">
                    <a:extLst>
                      <a:ext uri="{FF2B5EF4-FFF2-40B4-BE49-F238E27FC236}">
                        <a16:creationId xmlns:a16="http://schemas.microsoft.com/office/drawing/2014/main" id="{0AF1DA7C-0D54-0462-A226-D52C04AE3295}"/>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5" name="Group 124">
              <a:extLst>
                <a:ext uri="{FF2B5EF4-FFF2-40B4-BE49-F238E27FC236}">
                  <a16:creationId xmlns:a16="http://schemas.microsoft.com/office/drawing/2014/main" id="{E805E024-89A5-6681-39D5-F07BAB2833B4}"/>
                </a:ext>
              </a:extLst>
            </p:cNvPr>
            <p:cNvGrpSpPr/>
            <p:nvPr/>
          </p:nvGrpSpPr>
          <p:grpSpPr>
            <a:xfrm>
              <a:off x="10281515" y="3662690"/>
              <a:ext cx="451027" cy="119011"/>
              <a:chOff x="1488734" y="3393104"/>
              <a:chExt cx="566777" cy="147362"/>
            </a:xfrm>
          </p:grpSpPr>
          <p:sp>
            <p:nvSpPr>
              <p:cNvPr id="126" name="Rectangle 125">
                <a:extLst>
                  <a:ext uri="{FF2B5EF4-FFF2-40B4-BE49-F238E27FC236}">
                    <a16:creationId xmlns:a16="http://schemas.microsoft.com/office/drawing/2014/main" id="{3D5DD0F0-0B4F-890A-4F42-E9F72AE46C51}"/>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A blue and orange logo&#10;&#10;Description automatically generated">
                <a:extLst>
                  <a:ext uri="{FF2B5EF4-FFF2-40B4-BE49-F238E27FC236}">
                    <a16:creationId xmlns:a16="http://schemas.microsoft.com/office/drawing/2014/main" id="{88AB911B-2CF4-8BAC-C735-575A6C982D3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advTm="55520">
        <p159:morph option="byObject"/>
      </p:transition>
    </mc:Choice>
    <mc:Fallback xmlns="">
      <p:transition spd="slow" advTm="555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1.85185E-6 L -0.17049 0.41158 " pathEditMode="relative" rAng="0" ptsTypes="AA">
                                      <p:cBhvr>
                                        <p:cTn id="10" dur="1000" fill="hold"/>
                                        <p:tgtEl>
                                          <p:spTgt spid="1052"/>
                                        </p:tgtEl>
                                        <p:attrNameLst>
                                          <p:attrName>ppt_x</p:attrName>
                                          <p:attrName>ppt_y</p:attrName>
                                        </p:attrNameLst>
                                      </p:cBhvr>
                                      <p:rCtr x="-8524" y="20579"/>
                                    </p:animMotion>
                                  </p:childTnLst>
                                </p:cTn>
                              </p:par>
                              <p:par>
                                <p:cTn id="11" presetID="42" presetClass="path" presetSubtype="0" accel="50000" decel="50000" fill="hold" nodeType="withEffect">
                                  <p:stCondLst>
                                    <p:cond delay="0"/>
                                  </p:stCondLst>
                                  <p:childTnLst>
                                    <p:animMotion origin="layout" path="M -5.55556E-7 1.11111E-6 L -0.19305 0.43287 " pathEditMode="relative" rAng="0" ptsTypes="AA">
                                      <p:cBhvr>
                                        <p:cTn id="12" dur="1000" fill="hold"/>
                                        <p:tgtEl>
                                          <p:spTgt spid="1050"/>
                                        </p:tgtEl>
                                        <p:attrNameLst>
                                          <p:attrName>ppt_x</p:attrName>
                                          <p:attrName>ppt_y</p:attrName>
                                        </p:attrNameLst>
                                      </p:cBhvr>
                                      <p:rCtr x="-9653" y="21644"/>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2"/>
                </a:solidFill>
                <a:latin typeface="Century Gothic" panose="020B0502020202020204" pitchFamily="34" charset="0"/>
              </a:endParaRPr>
            </a:p>
          </p:txBody>
        </p:sp>
        <p:sp>
          <p:nvSpPr>
            <p:cNvPr id="92" name="TextBox 91"/>
            <p:cNvSpPr txBox="1"/>
            <p:nvPr/>
          </p:nvSpPr>
          <p:spPr>
            <a:xfrm>
              <a:off x="-545696" y="726535"/>
              <a:ext cx="386337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7536" y="69797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6108936" y="335920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5" name="Group 4">
            <a:extLst>
              <a:ext uri="{FF2B5EF4-FFF2-40B4-BE49-F238E27FC236}">
                <a16:creationId xmlns:a16="http://schemas.microsoft.com/office/drawing/2014/main" id="{FEE6C55A-B1DF-78FE-BA6C-27CB792BB4CE}"/>
              </a:ext>
            </a:extLst>
          </p:cNvPr>
          <p:cNvGrpSpPr/>
          <p:nvPr/>
        </p:nvGrpSpPr>
        <p:grpSpPr>
          <a:xfrm>
            <a:off x="7391148" y="4204249"/>
            <a:ext cx="1569368" cy="2538912"/>
            <a:chOff x="7391148" y="4204249"/>
            <a:chExt cx="1569368" cy="2538912"/>
          </a:xfrm>
        </p:grpSpPr>
        <p:grpSp>
          <p:nvGrpSpPr>
            <p:cNvPr id="10" name="Group 9">
              <a:extLst>
                <a:ext uri="{FF2B5EF4-FFF2-40B4-BE49-F238E27FC236}">
                  <a16:creationId xmlns:a16="http://schemas.microsoft.com/office/drawing/2014/main" id="{03569424-2588-B9FE-815E-1880B579BF1E}"/>
                </a:ext>
              </a:extLst>
            </p:cNvPr>
            <p:cNvGrpSpPr/>
            <p:nvPr/>
          </p:nvGrpSpPr>
          <p:grpSpPr>
            <a:xfrm>
              <a:off x="7391148" y="4204249"/>
              <a:ext cx="1569368" cy="2538912"/>
              <a:chOff x="3627610" y="3924577"/>
              <a:chExt cx="1475648" cy="2073568"/>
            </a:xfrm>
          </p:grpSpPr>
          <p:grpSp>
            <p:nvGrpSpPr>
              <p:cNvPr id="13" name="Group 12">
                <a:extLst>
                  <a:ext uri="{FF2B5EF4-FFF2-40B4-BE49-F238E27FC236}">
                    <a16:creationId xmlns:a16="http://schemas.microsoft.com/office/drawing/2014/main" id="{DD1861A4-F0CF-A34A-BBF2-A198B4D2B854}"/>
                  </a:ext>
                </a:extLst>
              </p:cNvPr>
              <p:cNvGrpSpPr/>
              <p:nvPr/>
            </p:nvGrpSpPr>
            <p:grpSpPr>
              <a:xfrm>
                <a:off x="3966959" y="5234079"/>
                <a:ext cx="861710" cy="444635"/>
                <a:chOff x="6783868" y="4995224"/>
                <a:chExt cx="861710" cy="444635"/>
              </a:xfrm>
              <a:solidFill>
                <a:srgbClr val="97663B"/>
              </a:solidFill>
            </p:grpSpPr>
            <p:sp>
              <p:nvSpPr>
                <p:cNvPr id="50" name="Freeform: Shape 121">
                  <a:extLst>
                    <a:ext uri="{FF2B5EF4-FFF2-40B4-BE49-F238E27FC236}">
                      <a16:creationId xmlns:a16="http://schemas.microsoft.com/office/drawing/2014/main" id="{7E098C57-BAAE-FDCE-3EC9-E7F797A1002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1" name="Freeform: Shape 122">
                  <a:extLst>
                    <a:ext uri="{FF2B5EF4-FFF2-40B4-BE49-F238E27FC236}">
                      <a16:creationId xmlns:a16="http://schemas.microsoft.com/office/drawing/2014/main" id="{2BEB32FE-9196-1417-388E-3C83F42DF06B}"/>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 name="Group 13">
                <a:extLst>
                  <a:ext uri="{FF2B5EF4-FFF2-40B4-BE49-F238E27FC236}">
                    <a16:creationId xmlns:a16="http://schemas.microsoft.com/office/drawing/2014/main" id="{07D834FE-6D91-0FC7-AACF-823C59AFD391}"/>
                  </a:ext>
                </a:extLst>
              </p:cNvPr>
              <p:cNvGrpSpPr/>
              <p:nvPr/>
            </p:nvGrpSpPr>
            <p:grpSpPr>
              <a:xfrm>
                <a:off x="4116588" y="5716829"/>
                <a:ext cx="570707" cy="281316"/>
                <a:chOff x="8321137" y="5334839"/>
                <a:chExt cx="570707" cy="281316"/>
              </a:xfrm>
            </p:grpSpPr>
            <p:sp>
              <p:nvSpPr>
                <p:cNvPr id="44" name="Rectangle 19">
                  <a:extLst>
                    <a:ext uri="{FF2B5EF4-FFF2-40B4-BE49-F238E27FC236}">
                      <a16:creationId xmlns:a16="http://schemas.microsoft.com/office/drawing/2014/main" id="{F26D5C00-844A-C365-A815-E10698F87CF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7" name="Rectangle 19">
                  <a:extLst>
                    <a:ext uri="{FF2B5EF4-FFF2-40B4-BE49-F238E27FC236}">
                      <a16:creationId xmlns:a16="http://schemas.microsoft.com/office/drawing/2014/main" id="{D4ADEF09-2FD8-9F3D-A480-92659AE94F2D}"/>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8" name="Rectangle 19">
                  <a:extLst>
                    <a:ext uri="{FF2B5EF4-FFF2-40B4-BE49-F238E27FC236}">
                      <a16:creationId xmlns:a16="http://schemas.microsoft.com/office/drawing/2014/main" id="{944705AA-41B4-2942-6057-14ABDF2F80C2}"/>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9" name="Rectangle 19">
                  <a:extLst>
                    <a:ext uri="{FF2B5EF4-FFF2-40B4-BE49-F238E27FC236}">
                      <a16:creationId xmlns:a16="http://schemas.microsoft.com/office/drawing/2014/main" id="{B8FF0282-FC33-D9B4-4904-E2768054F93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5" name="Rectangle 44">
                <a:extLst>
                  <a:ext uri="{FF2B5EF4-FFF2-40B4-BE49-F238E27FC236}">
                    <a16:creationId xmlns:a16="http://schemas.microsoft.com/office/drawing/2014/main" id="{AF689AA9-A2F6-4CD2-8948-6EC6EAA6F61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6" name="Group 15">
                <a:extLst>
                  <a:ext uri="{FF2B5EF4-FFF2-40B4-BE49-F238E27FC236}">
                    <a16:creationId xmlns:a16="http://schemas.microsoft.com/office/drawing/2014/main" id="{12398295-5C3B-8289-A6EC-5E9C50DC8FDF}"/>
                  </a:ext>
                </a:extLst>
              </p:cNvPr>
              <p:cNvGrpSpPr/>
              <p:nvPr/>
            </p:nvGrpSpPr>
            <p:grpSpPr>
              <a:xfrm>
                <a:off x="4061105" y="5032138"/>
                <a:ext cx="709613" cy="522520"/>
                <a:chOff x="1916909" y="3505263"/>
                <a:chExt cx="709613" cy="522520"/>
              </a:xfrm>
            </p:grpSpPr>
            <p:sp>
              <p:nvSpPr>
                <p:cNvPr id="32" name="Rectangle: Rounded Corners 20">
                  <a:extLst>
                    <a:ext uri="{FF2B5EF4-FFF2-40B4-BE49-F238E27FC236}">
                      <a16:creationId xmlns:a16="http://schemas.microsoft.com/office/drawing/2014/main" id="{E26B1935-76DC-CE26-CBD6-D71E355A87B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Freeform: Shape 113">
                  <a:extLst>
                    <a:ext uri="{FF2B5EF4-FFF2-40B4-BE49-F238E27FC236}">
                      <a16:creationId xmlns:a16="http://schemas.microsoft.com/office/drawing/2014/main" id="{7075F542-F796-F060-651B-A2A3D81AFDC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4" name="Rectangle: Rounded Corners 2">
                  <a:extLst>
                    <a:ext uri="{FF2B5EF4-FFF2-40B4-BE49-F238E27FC236}">
                      <a16:creationId xmlns:a16="http://schemas.microsoft.com/office/drawing/2014/main" id="{A3CCA02C-1FC8-6D70-832C-B80DF342E4F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41" name="Freeform: Shape 115">
                  <a:extLst>
                    <a:ext uri="{FF2B5EF4-FFF2-40B4-BE49-F238E27FC236}">
                      <a16:creationId xmlns:a16="http://schemas.microsoft.com/office/drawing/2014/main" id="{8B8AB05F-E5F4-B4F6-3619-EAB0424D4A53}"/>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3" name="Freeform: Shape 116">
                  <a:extLst>
                    <a:ext uri="{FF2B5EF4-FFF2-40B4-BE49-F238E27FC236}">
                      <a16:creationId xmlns:a16="http://schemas.microsoft.com/office/drawing/2014/main" id="{073C1F9A-F8F3-71EF-A691-846E32433A8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 name="Group 16">
                <a:extLst>
                  <a:ext uri="{FF2B5EF4-FFF2-40B4-BE49-F238E27FC236}">
                    <a16:creationId xmlns:a16="http://schemas.microsoft.com/office/drawing/2014/main" id="{EAB3085E-79B1-2D46-8F91-563F3181E6B0}"/>
                  </a:ext>
                </a:extLst>
              </p:cNvPr>
              <p:cNvGrpSpPr/>
              <p:nvPr/>
            </p:nvGrpSpPr>
            <p:grpSpPr>
              <a:xfrm>
                <a:off x="3821709" y="4226792"/>
                <a:ext cx="1167175" cy="851629"/>
                <a:chOff x="7389463" y="2893265"/>
                <a:chExt cx="1167175" cy="851629"/>
              </a:xfrm>
            </p:grpSpPr>
            <p:sp>
              <p:nvSpPr>
                <p:cNvPr id="29" name="Oval 36">
                  <a:extLst>
                    <a:ext uri="{FF2B5EF4-FFF2-40B4-BE49-F238E27FC236}">
                      <a16:creationId xmlns:a16="http://schemas.microsoft.com/office/drawing/2014/main" id="{8651E243-4EFC-4A0D-58C0-7F22E1A39C2A}"/>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0" name="Oval 36">
                  <a:extLst>
                    <a:ext uri="{FF2B5EF4-FFF2-40B4-BE49-F238E27FC236}">
                      <a16:creationId xmlns:a16="http://schemas.microsoft.com/office/drawing/2014/main" id="{303C5B2F-5584-A57F-4196-1EC9266E8FE4}"/>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3">
                  <a:extLst>
                    <a:ext uri="{FF2B5EF4-FFF2-40B4-BE49-F238E27FC236}">
                      <a16:creationId xmlns:a16="http://schemas.microsoft.com/office/drawing/2014/main" id="{3A2E19ED-7801-C3E7-8E2D-FB2914F1ACE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8" name="Moon 17">
                <a:extLst>
                  <a:ext uri="{FF2B5EF4-FFF2-40B4-BE49-F238E27FC236}">
                    <a16:creationId xmlns:a16="http://schemas.microsoft.com/office/drawing/2014/main" id="{17EA9E0C-4E83-28A9-7957-0B20F8D566F9}"/>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9" name="Group 18">
                <a:extLst>
                  <a:ext uri="{FF2B5EF4-FFF2-40B4-BE49-F238E27FC236}">
                    <a16:creationId xmlns:a16="http://schemas.microsoft.com/office/drawing/2014/main" id="{E179BDBE-6492-9DA9-BB52-8874C40948BC}"/>
                  </a:ext>
                </a:extLst>
              </p:cNvPr>
              <p:cNvGrpSpPr/>
              <p:nvPr/>
            </p:nvGrpSpPr>
            <p:grpSpPr>
              <a:xfrm>
                <a:off x="3627610" y="3924577"/>
                <a:ext cx="1475648" cy="762929"/>
                <a:chOff x="2879441" y="2846400"/>
                <a:chExt cx="1263913" cy="567773"/>
              </a:xfrm>
            </p:grpSpPr>
            <p:grpSp>
              <p:nvGrpSpPr>
                <p:cNvPr id="22" name="Group 21">
                  <a:extLst>
                    <a:ext uri="{FF2B5EF4-FFF2-40B4-BE49-F238E27FC236}">
                      <a16:creationId xmlns:a16="http://schemas.microsoft.com/office/drawing/2014/main" id="{EF42194C-7631-55CD-6163-2B6974740ABD}"/>
                    </a:ext>
                  </a:extLst>
                </p:cNvPr>
                <p:cNvGrpSpPr/>
                <p:nvPr/>
              </p:nvGrpSpPr>
              <p:grpSpPr>
                <a:xfrm>
                  <a:off x="2879441" y="2883574"/>
                  <a:ext cx="311272" cy="311760"/>
                  <a:chOff x="2543848" y="3369652"/>
                  <a:chExt cx="311272" cy="311760"/>
                </a:xfrm>
              </p:grpSpPr>
              <p:sp>
                <p:nvSpPr>
                  <p:cNvPr id="27" name="Cloud 26">
                    <a:extLst>
                      <a:ext uri="{FF2B5EF4-FFF2-40B4-BE49-F238E27FC236}">
                        <a16:creationId xmlns:a16="http://schemas.microsoft.com/office/drawing/2014/main" id="{E0854F36-520A-20F2-C6EC-E793D1CFDC3D}"/>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Freeform: Shape 106">
                    <a:extLst>
                      <a:ext uri="{FF2B5EF4-FFF2-40B4-BE49-F238E27FC236}">
                        <a16:creationId xmlns:a16="http://schemas.microsoft.com/office/drawing/2014/main" id="{C24707B2-0C29-2223-AE66-45DC8B1496BB}"/>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23" name="Group 22">
                  <a:extLst>
                    <a:ext uri="{FF2B5EF4-FFF2-40B4-BE49-F238E27FC236}">
                      <a16:creationId xmlns:a16="http://schemas.microsoft.com/office/drawing/2014/main" id="{5F31AF7C-AAAA-54F4-A59B-A7FD30681CC5}"/>
                    </a:ext>
                  </a:extLst>
                </p:cNvPr>
                <p:cNvGrpSpPr/>
                <p:nvPr/>
              </p:nvGrpSpPr>
              <p:grpSpPr>
                <a:xfrm flipH="1">
                  <a:off x="3832082" y="2846400"/>
                  <a:ext cx="311272" cy="311760"/>
                  <a:chOff x="2543848" y="3369652"/>
                  <a:chExt cx="311272" cy="311760"/>
                </a:xfrm>
              </p:grpSpPr>
              <p:sp>
                <p:nvSpPr>
                  <p:cNvPr id="25" name="Cloud 24">
                    <a:extLst>
                      <a:ext uri="{FF2B5EF4-FFF2-40B4-BE49-F238E27FC236}">
                        <a16:creationId xmlns:a16="http://schemas.microsoft.com/office/drawing/2014/main" id="{C509FFE8-90FE-E24A-C4E5-78F2B1C0D114}"/>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Freeform: Shape 104">
                    <a:extLst>
                      <a:ext uri="{FF2B5EF4-FFF2-40B4-BE49-F238E27FC236}">
                        <a16:creationId xmlns:a16="http://schemas.microsoft.com/office/drawing/2014/main" id="{D91297D2-9809-08B4-B785-EE8B0923E52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24" name="Freeform: Shape 102">
                  <a:extLst>
                    <a:ext uri="{FF2B5EF4-FFF2-40B4-BE49-F238E27FC236}">
                      <a16:creationId xmlns:a16="http://schemas.microsoft.com/office/drawing/2014/main" id="{FB11140B-EA6B-4676-8D98-370DF603D1FE}"/>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20" name="Picture 19">
                <a:extLst>
                  <a:ext uri="{FF2B5EF4-FFF2-40B4-BE49-F238E27FC236}">
                    <a16:creationId xmlns:a16="http://schemas.microsoft.com/office/drawing/2014/main" id="{D75F7BC7-4E59-83B4-1A98-9E4AD0BA305E}"/>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21" name="Picture 20">
                <a:extLst>
                  <a:ext uri="{FF2B5EF4-FFF2-40B4-BE49-F238E27FC236}">
                    <a16:creationId xmlns:a16="http://schemas.microsoft.com/office/drawing/2014/main" id="{7AD9AD72-076C-E845-861D-4257101A4E44}"/>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11" name="Picture 4">
              <a:extLst>
                <a:ext uri="{FF2B5EF4-FFF2-40B4-BE49-F238E27FC236}">
                  <a16:creationId xmlns:a16="http://schemas.microsoft.com/office/drawing/2014/main" id="{9BB9FB26-DC52-7D4C-C443-2B680BE863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AA638D3-CD40-764F-6157-647CCB18B4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796780B4-F633-137B-9793-E240DCC0BFBB}"/>
              </a:ext>
            </a:extLst>
          </p:cNvPr>
          <p:cNvGrpSpPr/>
          <p:nvPr/>
        </p:nvGrpSpPr>
        <p:grpSpPr>
          <a:xfrm>
            <a:off x="9184539" y="1481627"/>
            <a:ext cx="2644841" cy="5299550"/>
            <a:chOff x="9184539" y="1481627"/>
            <a:chExt cx="2644841" cy="5299550"/>
          </a:xfrm>
        </p:grpSpPr>
        <p:grpSp>
          <p:nvGrpSpPr>
            <p:cNvPr id="53" name="Group 52">
              <a:extLst>
                <a:ext uri="{FF2B5EF4-FFF2-40B4-BE49-F238E27FC236}">
                  <a16:creationId xmlns:a16="http://schemas.microsoft.com/office/drawing/2014/main" id="{02DADF10-B9C8-4C09-72C5-11D3B9B14A02}"/>
                </a:ext>
              </a:extLst>
            </p:cNvPr>
            <p:cNvGrpSpPr/>
            <p:nvPr/>
          </p:nvGrpSpPr>
          <p:grpSpPr>
            <a:xfrm>
              <a:off x="9184539" y="1481627"/>
              <a:ext cx="2644841" cy="5299550"/>
              <a:chOff x="5961537" y="900490"/>
              <a:chExt cx="2976826" cy="5299550"/>
            </a:xfrm>
          </p:grpSpPr>
          <p:pic>
            <p:nvPicPr>
              <p:cNvPr id="57" name="Man4">
                <a:extLst>
                  <a:ext uri="{FF2B5EF4-FFF2-40B4-BE49-F238E27FC236}">
                    <a16:creationId xmlns:a16="http://schemas.microsoft.com/office/drawing/2014/main" id="{51FDC608-0ED0-1F53-5A79-84B0CAB26A4B}"/>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143E825F-2AC4-4EB0-6478-629C35633899}"/>
                  </a:ext>
                </a:extLst>
              </p:cNvPr>
              <p:cNvGrpSpPr/>
              <p:nvPr/>
            </p:nvGrpSpPr>
            <p:grpSpPr>
              <a:xfrm>
                <a:off x="5961537" y="4004344"/>
                <a:ext cx="2976826" cy="2195696"/>
                <a:chOff x="5922695" y="4045913"/>
                <a:chExt cx="2976826" cy="2195696"/>
              </a:xfrm>
            </p:grpSpPr>
            <p:sp>
              <p:nvSpPr>
                <p:cNvPr id="82" name="Oval 81">
                  <a:extLst>
                    <a:ext uri="{FF2B5EF4-FFF2-40B4-BE49-F238E27FC236}">
                      <a16:creationId xmlns:a16="http://schemas.microsoft.com/office/drawing/2014/main" id="{F0EFCE9B-317F-73B6-E342-2F2A03F2905D}"/>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0A4FDEA-D015-3309-9916-0BD2F52E2522}"/>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DDF4D-61C7-643A-77AD-BBA6164E93E2}"/>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9BAC09A-AC39-501B-5B5F-BA3C3B1FB5F8}"/>
                    </a:ext>
                  </a:extLst>
                </p:cNvPr>
                <p:cNvGrpSpPr/>
                <p:nvPr/>
              </p:nvGrpSpPr>
              <p:grpSpPr>
                <a:xfrm>
                  <a:off x="5922699" y="4179731"/>
                  <a:ext cx="2976822" cy="1767174"/>
                  <a:chOff x="5031694" y="3826276"/>
                  <a:chExt cx="2976822" cy="1589103"/>
                </a:xfrm>
              </p:grpSpPr>
              <p:pic>
                <p:nvPicPr>
                  <p:cNvPr id="87"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C297F068-E60C-3A37-56EE-F8A5F91F6E3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Hot Supper Meals">
                    <a:extLst>
                      <a:ext uri="{FF2B5EF4-FFF2-40B4-BE49-F238E27FC236}">
                        <a16:creationId xmlns:a16="http://schemas.microsoft.com/office/drawing/2014/main" id="{D1CEEDF0-FB58-7638-F967-7100F33C6C3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4" name="Group 53">
              <a:extLst>
                <a:ext uri="{FF2B5EF4-FFF2-40B4-BE49-F238E27FC236}">
                  <a16:creationId xmlns:a16="http://schemas.microsoft.com/office/drawing/2014/main" id="{1C70268F-33A7-55D3-94ED-BB09C4ACA320}"/>
                </a:ext>
              </a:extLst>
            </p:cNvPr>
            <p:cNvGrpSpPr/>
            <p:nvPr/>
          </p:nvGrpSpPr>
          <p:grpSpPr>
            <a:xfrm>
              <a:off x="10281515" y="3662690"/>
              <a:ext cx="451027" cy="119011"/>
              <a:chOff x="1488734" y="3393104"/>
              <a:chExt cx="566777" cy="147362"/>
            </a:xfrm>
          </p:grpSpPr>
          <p:sp>
            <p:nvSpPr>
              <p:cNvPr id="55" name="Rectangle 54">
                <a:extLst>
                  <a:ext uri="{FF2B5EF4-FFF2-40B4-BE49-F238E27FC236}">
                    <a16:creationId xmlns:a16="http://schemas.microsoft.com/office/drawing/2014/main" id="{0A6ABAB0-3C63-1ED2-D4AF-CEA87B96322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ue and orange logo&#10;&#10;Description automatically generated">
                <a:extLst>
                  <a:ext uri="{FF2B5EF4-FFF2-40B4-BE49-F238E27FC236}">
                    <a16:creationId xmlns:a16="http://schemas.microsoft.com/office/drawing/2014/main" id="{1BD1A349-5EC1-1E8E-24B2-8FA2F271B1D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59="http://schemas.microsoft.com/office/powerpoint/2015/09/main">
    <mc:Choice Requires="p159">
      <p:transition spd="slow" advTm="54603">
        <p159:morph option="byObject"/>
      </p:transition>
    </mc:Choice>
    <mc:Fallback xmlns="">
      <p:transition spd="slow" advTm="546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4.81481E-6 L 0.0125 0.42268 " pathEditMode="relative" rAng="0" ptsTypes="AA">
                                      <p:cBhvr>
                                        <p:cTn id="10" dur="2000" fill="hold"/>
                                        <p:tgtEl>
                                          <p:spTgt spid="1048"/>
                                        </p:tgtEl>
                                        <p:attrNameLst>
                                          <p:attrName>ppt_x</p:attrName>
                                          <p:attrName>ppt_y</p:attrName>
                                        </p:attrNameLst>
                                      </p:cBhvr>
                                      <p:rCtr x="625" y="21134"/>
                                    </p:animMotion>
                                  </p:childTnLst>
                                </p:cTn>
                              </p:par>
                              <p:par>
                                <p:cTn id="11" presetID="42" presetClass="path" presetSubtype="0" accel="50000" decel="50000" fill="hold" nodeType="withEffect">
                                  <p:stCondLst>
                                    <p:cond delay="0"/>
                                  </p:stCondLst>
                                  <p:childTnLst>
                                    <p:animMotion origin="layout" path="M 2.77778E-7 0 L 0.0092 0.40903 " pathEditMode="relative" rAng="0" ptsTypes="AA">
                                      <p:cBhvr>
                                        <p:cTn id="12" dur="2000" fill="hold"/>
                                        <p:tgtEl>
                                          <p:spTgt spid="1046"/>
                                        </p:tgtEl>
                                        <p:attrNameLst>
                                          <p:attrName>ppt_x</p:attrName>
                                          <p:attrName>ppt_y</p:attrName>
                                        </p:attrNameLst>
                                      </p:cBhvr>
                                      <p:rCtr x="451" y="20440"/>
                                    </p:animMotion>
                                  </p:childTnLst>
                                </p:cTn>
                              </p:par>
                              <p:par>
                                <p:cTn id="13" presetID="42" presetClass="path" presetSubtype="0" accel="50000" decel="50000" fill="hold" nodeType="withEffect">
                                  <p:stCondLst>
                                    <p:cond delay="0"/>
                                  </p:stCondLst>
                                  <p:childTnLst>
                                    <p:animMotion origin="layout" path="M 3.05556E-6 -4.81481E-6 L 0.00937 0.41297 " pathEditMode="relative" rAng="0" ptsTypes="AA">
                                      <p:cBhvr>
                                        <p:cTn id="14" dur="2000" fill="hold"/>
                                        <p:tgtEl>
                                          <p:spTgt spid="1052"/>
                                        </p:tgtEl>
                                        <p:attrNameLst>
                                          <p:attrName>ppt_x</p:attrName>
                                          <p:attrName>ppt_y</p:attrName>
                                        </p:attrNameLst>
                                      </p:cBhvr>
                                      <p:rCtr x="469" y="2064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205953" y="2929632"/>
            <a:ext cx="5302522" cy="3431041"/>
            <a:chOff x="4644189" y="3019926"/>
            <a:chExt cx="4333862" cy="3659066"/>
          </a:xfrm>
        </p:grpSpPr>
        <p:sp>
          <p:nvSpPr>
            <p:cNvPr id="25" name="Rectangle 24"/>
            <p:cNvSpPr/>
            <p:nvPr/>
          </p:nvSpPr>
          <p:spPr>
            <a:xfrm>
              <a:off x="4644189" y="3019926"/>
              <a:ext cx="4333862" cy="36590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097706"/>
              <a:ext cx="4107401" cy="3200254"/>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grpSp>
        <p:nvGrpSpPr>
          <p:cNvPr id="5" name="Group 4">
            <a:extLst>
              <a:ext uri="{FF2B5EF4-FFF2-40B4-BE49-F238E27FC236}">
                <a16:creationId xmlns:a16="http://schemas.microsoft.com/office/drawing/2014/main" id="{B25B0DB6-DA1A-2DB6-5333-2151FE561BD8}"/>
              </a:ext>
            </a:extLst>
          </p:cNvPr>
          <p:cNvGrpSpPr/>
          <p:nvPr/>
        </p:nvGrpSpPr>
        <p:grpSpPr>
          <a:xfrm>
            <a:off x="9184539" y="1174636"/>
            <a:ext cx="2644841" cy="5606541"/>
            <a:chOff x="9184539" y="1174636"/>
            <a:chExt cx="2644841" cy="5606541"/>
          </a:xfrm>
        </p:grpSpPr>
        <p:grpSp>
          <p:nvGrpSpPr>
            <p:cNvPr id="14" name="Group 13"/>
            <p:cNvGrpSpPr/>
            <p:nvPr/>
          </p:nvGrpSpPr>
          <p:grpSpPr>
            <a:xfrm>
              <a:off x="9184539" y="1174636"/>
              <a:ext cx="2644841" cy="5606541"/>
              <a:chOff x="5961537" y="593499"/>
              <a:chExt cx="2976826" cy="5606541"/>
            </a:xfrm>
          </p:grpSpPr>
          <p:pic>
            <p:nvPicPr>
              <p:cNvPr id="15"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7053111" y="593499"/>
                <a:ext cx="1141897" cy="49007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22699" y="4179731"/>
                  <a:ext cx="2976822" cy="1767174"/>
                  <a:chOff x="5031694" y="3826276"/>
                  <a:chExt cx="2976822" cy="1589103"/>
                </a:xfrm>
              </p:grpSpPr>
              <p:pic>
                <p:nvPicPr>
                  <p:cNvPr id="33"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6">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ot Supper Meals"/>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 name="Group 1">
              <a:extLst>
                <a:ext uri="{FF2B5EF4-FFF2-40B4-BE49-F238E27FC236}">
                  <a16:creationId xmlns:a16="http://schemas.microsoft.com/office/drawing/2014/main" id="{6955E78A-7251-FB01-2AAD-4434CAEA9221}"/>
                </a:ext>
              </a:extLst>
            </p:cNvPr>
            <p:cNvGrpSpPr/>
            <p:nvPr/>
          </p:nvGrpSpPr>
          <p:grpSpPr>
            <a:xfrm>
              <a:off x="10426749" y="3416886"/>
              <a:ext cx="434539" cy="166744"/>
              <a:chOff x="921217" y="5273738"/>
              <a:chExt cx="841529" cy="179505"/>
            </a:xfrm>
          </p:grpSpPr>
          <p:sp>
            <p:nvSpPr>
              <p:cNvPr id="3" name="Rectangle 2">
                <a:extLst>
                  <a:ext uri="{FF2B5EF4-FFF2-40B4-BE49-F238E27FC236}">
                    <a16:creationId xmlns:a16="http://schemas.microsoft.com/office/drawing/2014/main" id="{A6CD554C-60DF-9D6F-20D3-372EF33E561F}"/>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orange logo&#10;&#10;Description automatically generated">
                <a:extLst>
                  <a:ext uri="{FF2B5EF4-FFF2-40B4-BE49-F238E27FC236}">
                    <a16:creationId xmlns:a16="http://schemas.microsoft.com/office/drawing/2014/main" id="{170373E9-05D2-8172-FBE9-D057AFC793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59="http://schemas.microsoft.com/office/powerpoint/2015/09/main">
    <mc:Choice Requires="p159">
      <p:transition spd="slow" advTm="43139">
        <p159:morph option="byObject"/>
      </p:transition>
    </mc:Choice>
    <mc:Fallback xmlns="">
      <p:transition spd="slow" advTm="431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5638 0.00047 " pathEditMode="relative" rAng="0" ptsTypes="AA">
                                      <p:cBhvr>
                                        <p:cTn id="6" dur="2000" fill="hold"/>
                                        <p:tgtEl>
                                          <p:spTgt spid="5"/>
                                        </p:tgtEl>
                                        <p:attrNameLst>
                                          <p:attrName>ppt_x</p:attrName>
                                          <p:attrName>ppt_y</p:attrName>
                                        </p:attrNameLst>
                                      </p:cBhvr>
                                      <p:rCtr x="-28190" y="2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r>
              <a:rPr lang="en-US" altLang="en-US" sz="2400" dirty="0">
                <a:solidFill>
                  <a:schemeClr val="bg1"/>
                </a:solidFill>
                <a:latin typeface="Century Gothic" panose="020B0502020202020204" pitchFamily="34" charset="0"/>
              </a:rPr>
              <a:t> </a:t>
            </a: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59="http://schemas.microsoft.com/office/powerpoint/2015/09/main">
    <mc:Choice Requires="p159">
      <p:transition spd="slow" advTm="70202">
        <p159:morph option="byObject"/>
      </p:transition>
    </mc:Choice>
    <mc:Fallback xmlns="">
      <p:transition spd="slow" advTm="7020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6" name="Picture 5" descr="A group of children sitting at tables&#10;&#10;Description automatically generated">
            <a:extLst>
              <a:ext uri="{FF2B5EF4-FFF2-40B4-BE49-F238E27FC236}">
                <a16:creationId xmlns:a16="http://schemas.microsoft.com/office/drawing/2014/main" id="{1A1133D2-1D6F-296C-038E-AE4042B62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0253" y="132245"/>
            <a:ext cx="5145482" cy="494713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spd="slow" advTm="56527">
        <p159:morph option="byObject"/>
      </p:transition>
    </mc:Choice>
    <mc:Fallback xmlns="">
      <p:transition spd="slow" advTm="5652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7221043-D4C7-37CE-6390-CE227AEFDA1C}"/>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AAB772B-E829-DBAE-1D4D-A2DA4BFC7677}"/>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3C54371C-F931-9D16-E5EE-B01815CD2B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E9851E90-D091-6CCA-8B6E-731D5F1A719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1AA00E-78EB-7453-2487-80E96083D480}"/>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4C4F35-BD28-9FD6-5889-5714584D2438}"/>
                </a:ext>
              </a:extLst>
            </p:cNvPr>
            <p:cNvSpPr/>
            <p:nvPr/>
          </p:nvSpPr>
          <p:spPr>
            <a:xfrm>
              <a:off x="1809750" y="3493507"/>
              <a:ext cx="1676400" cy="923925"/>
            </a:xfrm>
            <a:prstGeom prst="rect">
              <a:avLst/>
            </a:prstGeom>
            <a:blipFill dpi="0" rotWithShape="1">
              <a:blip r:embed="rId3">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87EE4152-2C2B-6C7A-4AA4-48142C41BF1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80C8792A-20E0-AC06-A40A-A02B65326E89}"/>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6E18EBFF-A412-27E5-0C1E-AE5C710C6F82}"/>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08437F37-F182-F732-2125-7AE4E0810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2831565F-F984-617A-8A4D-AEC0DDD584F4}"/>
              </a:ext>
            </a:extLst>
          </p:cNvPr>
          <p:cNvPicPr>
            <a:picLocks noChangeAspect="1"/>
          </p:cNvPicPr>
          <p:nvPr/>
        </p:nvPicPr>
        <p:blipFill>
          <a:blip r:embed="rId6"/>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AE30A9D7-5B0A-2945-C9C2-AB9E0321783B}"/>
              </a:ext>
            </a:extLst>
          </p:cNvPr>
          <p:cNvGrpSpPr/>
          <p:nvPr/>
        </p:nvGrpSpPr>
        <p:grpSpPr>
          <a:xfrm>
            <a:off x="7129822" y="1447704"/>
            <a:ext cx="1875717" cy="2076289"/>
            <a:chOff x="7954133" y="2608512"/>
            <a:chExt cx="2090827" cy="2276276"/>
          </a:xfrm>
        </p:grpSpPr>
        <p:sp>
          <p:nvSpPr>
            <p:cNvPr id="10" name="Cube 9">
              <a:extLst>
                <a:ext uri="{FF2B5EF4-FFF2-40B4-BE49-F238E27FC236}">
                  <a16:creationId xmlns:a16="http://schemas.microsoft.com/office/drawing/2014/main" id="{E8F8BA8A-4418-9C4A-A609-C66F4FA6FAA6}"/>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FA8571-CFDC-840F-5190-01B4C73C038B}"/>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D051963F-71AD-CDC7-FC07-B6989AAA6749}"/>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2AB96A7E-A680-C2DE-22AB-B0776489003C}"/>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E16FDBC-4F6D-2E3C-2D99-3C8B82310041}"/>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DBDD1029-FD0D-83E2-15F4-21C77961F7D7}"/>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D5349B6-C41C-357B-A073-1225C7E321B4}"/>
              </a:ext>
            </a:extLst>
          </p:cNvPr>
          <p:cNvSpPr/>
          <p:nvPr/>
        </p:nvSpPr>
        <p:spPr>
          <a:xfrm>
            <a:off x="10976" y="2378711"/>
            <a:ext cx="5412269" cy="4282626"/>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8A989ABE-4237-0935-9365-C92FE56B1533}"/>
              </a:ext>
            </a:extLst>
          </p:cNvPr>
          <p:cNvSpPr>
            <a:spLocks noGrp="1"/>
          </p:cNvSpPr>
          <p:nvPr>
            <p:ph type="title"/>
          </p:nvPr>
        </p:nvSpPr>
        <p:spPr>
          <a:xfrm>
            <a:off x="65459" y="2145137"/>
            <a:ext cx="4216155" cy="1593121"/>
          </a:xfrm>
          <a:noFill/>
        </p:spPr>
        <p:txBody>
          <a:bodyPr>
            <a:normAutofit/>
          </a:bodyPr>
          <a:lstStyle/>
          <a:p>
            <a:pPr algn="l"/>
            <a:r>
              <a:rPr lang="en-US" sz="4000" dirty="0"/>
              <a:t> </a:t>
            </a:r>
            <a:r>
              <a:rPr lang="en-US" dirty="0"/>
              <a:t>Ice Blankets</a:t>
            </a:r>
            <a:endParaRPr lang="en-US" sz="7200" dirty="0"/>
          </a:p>
        </p:txBody>
      </p:sp>
      <p:sp>
        <p:nvSpPr>
          <p:cNvPr id="44" name="TextBox 43">
            <a:extLst>
              <a:ext uri="{FF2B5EF4-FFF2-40B4-BE49-F238E27FC236}">
                <a16:creationId xmlns:a16="http://schemas.microsoft.com/office/drawing/2014/main" id="{0F587C4D-CE59-B924-9ABE-3CFDEB58BB81}"/>
              </a:ext>
            </a:extLst>
          </p:cNvPr>
          <p:cNvSpPr txBox="1"/>
          <p:nvPr/>
        </p:nvSpPr>
        <p:spPr>
          <a:xfrm>
            <a:off x="24609" y="3489168"/>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frozen ice blankets to ensure serving temperatures of cold food items.</a:t>
            </a:r>
          </a:p>
        </p:txBody>
      </p:sp>
      <p:pic>
        <p:nvPicPr>
          <p:cNvPr id="47" name="Picture 46" descr="A screenshot of a computer&#10;&#10;Description automatically generated">
            <a:extLst>
              <a:ext uri="{FF2B5EF4-FFF2-40B4-BE49-F238E27FC236}">
                <a16:creationId xmlns:a16="http://schemas.microsoft.com/office/drawing/2014/main" id="{B148665E-4359-A77B-D5E2-61D29F2221DB}"/>
              </a:ext>
            </a:extLst>
          </p:cNvPr>
          <p:cNvPicPr>
            <a:picLocks noChangeAspect="1"/>
          </p:cNvPicPr>
          <p:nvPr/>
        </p:nvPicPr>
        <p:blipFill>
          <a:blip r:embed="rId9"/>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7A9E1C1-3074-4814-43A6-573B7AE8BD95}"/>
              </a:ext>
            </a:extLst>
          </p:cNvPr>
          <p:cNvSpPr txBox="1"/>
          <p:nvPr/>
        </p:nvSpPr>
        <p:spPr>
          <a:xfrm>
            <a:off x="170562" y="4464654"/>
            <a:ext cx="4707793" cy="1815882"/>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Six (6) frozen ice blankets (CMS #4205)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Ice packs should be refrozen daily</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(leaking, torn) ice blankets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“Ice Blankets Best Practice</a:t>
            </a:r>
            <a:r>
              <a:rPr lang="en-US" sz="1600" dirty="0">
                <a:solidFill>
                  <a:schemeClr val="bg1"/>
                </a:solidFill>
                <a:latin typeface="Century Gothic" panose="020B0502020202020204" pitchFamily="34" charset="0"/>
              </a:rPr>
              <a:t>” located on the Café LA website</a:t>
            </a:r>
          </a:p>
        </p:txBody>
      </p:sp>
      <p:pic>
        <p:nvPicPr>
          <p:cNvPr id="53" name="Picture 52">
            <a:extLst>
              <a:ext uri="{FF2B5EF4-FFF2-40B4-BE49-F238E27FC236}">
                <a16:creationId xmlns:a16="http://schemas.microsoft.com/office/drawing/2014/main" id="{7DC55193-CD02-F505-CCE6-4A2CE9DF53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8" name="Picture 4" descr="Apple PNG Images free Download - Pngfre">
            <a:extLst>
              <a:ext uri="{FF2B5EF4-FFF2-40B4-BE49-F238E27FC236}">
                <a16:creationId xmlns:a16="http://schemas.microsoft.com/office/drawing/2014/main" id="{90585DAB-5DEA-35EE-411F-65E798FEE2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0277" y="2698904"/>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Juicy Juice Veggie Orange Medley Single Serve - 4.23 Fl. Oz. - Round Eye  Supply">
            <a:extLst>
              <a:ext uri="{FF2B5EF4-FFF2-40B4-BE49-F238E27FC236}">
                <a16:creationId xmlns:a16="http://schemas.microsoft.com/office/drawing/2014/main" id="{3B6DA516-30D4-9E03-EC35-20DD55317B5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818333" y="26406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Juicy Juice Veggie Orange Medley Single Serve - 4.23 Fl. Oz. - Round Eye  Supply">
            <a:extLst>
              <a:ext uri="{FF2B5EF4-FFF2-40B4-BE49-F238E27FC236}">
                <a16:creationId xmlns:a16="http://schemas.microsoft.com/office/drawing/2014/main" id="{556C5E2E-1EF3-A311-1BB8-36E8136D82C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731855" y="281834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Juicy Juice Veggie Orange Medley Single Serve - 4.23 Fl. Oz. - Round Eye  Supply">
            <a:extLst>
              <a:ext uri="{FF2B5EF4-FFF2-40B4-BE49-F238E27FC236}">
                <a16:creationId xmlns:a16="http://schemas.microsoft.com/office/drawing/2014/main" id="{2034E0FB-F91E-D2E4-5E2A-D4AB4BEFE88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569777" y="29454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pple PNG Images free Download - Pngfre">
            <a:extLst>
              <a:ext uri="{FF2B5EF4-FFF2-40B4-BE49-F238E27FC236}">
                <a16:creationId xmlns:a16="http://schemas.microsoft.com/office/drawing/2014/main" id="{35935D88-57E0-A1ED-348F-C9238E875E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866" y="285753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pple PNG Images free Download - Pngfre">
            <a:extLst>
              <a:ext uri="{FF2B5EF4-FFF2-40B4-BE49-F238E27FC236}">
                <a16:creationId xmlns:a16="http://schemas.microsoft.com/office/drawing/2014/main" id="{F7745E52-7A2C-2D7D-650F-ED513BF197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7760" y="305918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ood Grade Acrylic Gel Ice Pack Ice Sheet Ice Cubes - Buy Ice Pack,Gel Ice,Ice Pack Sheet ...">
            <a:extLst>
              <a:ext uri="{FF2B5EF4-FFF2-40B4-BE49-F238E27FC236}">
                <a16:creationId xmlns:a16="http://schemas.microsoft.com/office/drawing/2014/main" id="{C7823381-1EDD-4A6E-53A3-51B78C2863A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972228" y="2044821"/>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ood Grade Acrylic Gel Ice Pack Ice Sheet Ice Cubes - Buy Ice Pack,Gel Ice,Ice Pack Sheet ...">
            <a:extLst>
              <a:ext uri="{FF2B5EF4-FFF2-40B4-BE49-F238E27FC236}">
                <a16:creationId xmlns:a16="http://schemas.microsoft.com/office/drawing/2014/main" id="{961336EF-1539-4B80-BD6F-EAC323F9148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852654" y="2257593"/>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ood Grade Acrylic Gel Ice Pack Ice Sheet Ice Cubes - Buy Ice Pack,Gel Ice,Ice Pack Sheet ...">
            <a:extLst>
              <a:ext uri="{FF2B5EF4-FFF2-40B4-BE49-F238E27FC236}">
                <a16:creationId xmlns:a16="http://schemas.microsoft.com/office/drawing/2014/main" id="{D2608807-2F20-D42E-31E7-B6097E5696D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638850" y="2485849"/>
            <a:ext cx="1270832" cy="127083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12745E1-FAAF-456D-F378-C8351165D705}"/>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AC62E1F-0A6D-3AB5-7B7F-1115758A38D3}"/>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51818" y="2666753"/>
            <a:ext cx="402993" cy="575996"/>
          </a:xfrm>
          <a:prstGeom prst="rect">
            <a:avLst/>
          </a:prstGeom>
        </p:spPr>
      </p:pic>
      <p:grpSp>
        <p:nvGrpSpPr>
          <p:cNvPr id="24" name="Group 23">
            <a:extLst>
              <a:ext uri="{FF2B5EF4-FFF2-40B4-BE49-F238E27FC236}">
                <a16:creationId xmlns:a16="http://schemas.microsoft.com/office/drawing/2014/main" id="{532EBF2D-4102-0387-41A9-ED382E106A47}"/>
              </a:ext>
            </a:extLst>
          </p:cNvPr>
          <p:cNvGrpSpPr/>
          <p:nvPr/>
        </p:nvGrpSpPr>
        <p:grpSpPr>
          <a:xfrm>
            <a:off x="8644541" y="784413"/>
            <a:ext cx="3277982" cy="5191385"/>
            <a:chOff x="14049684" y="-1560038"/>
            <a:chExt cx="5183803" cy="8954031"/>
          </a:xfrm>
        </p:grpSpPr>
        <p:sp>
          <p:nvSpPr>
            <p:cNvPr id="25" name="Oval 24">
              <a:extLst>
                <a:ext uri="{FF2B5EF4-FFF2-40B4-BE49-F238E27FC236}">
                  <a16:creationId xmlns:a16="http://schemas.microsoft.com/office/drawing/2014/main" id="{9F23E2F2-11E1-58AF-ABF4-69E807F48867}"/>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A5F83BFE-5C0E-5ACA-D214-74DC537C9E6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0456BD6D-8E6E-6129-EBAA-9E89695604E0}"/>
              </a:ext>
            </a:extLst>
          </p:cNvPr>
          <p:cNvGrpSpPr/>
          <p:nvPr/>
        </p:nvGrpSpPr>
        <p:grpSpPr>
          <a:xfrm rot="224301">
            <a:off x="10528527" y="3160318"/>
            <a:ext cx="487376" cy="119011"/>
            <a:chOff x="1488734" y="3393104"/>
            <a:chExt cx="566777" cy="147362"/>
          </a:xfrm>
        </p:grpSpPr>
        <p:sp>
          <p:nvSpPr>
            <p:cNvPr id="49" name="Rectangle 48">
              <a:extLst>
                <a:ext uri="{FF2B5EF4-FFF2-40B4-BE49-F238E27FC236}">
                  <a16:creationId xmlns:a16="http://schemas.microsoft.com/office/drawing/2014/main" id="{ECBF2128-3064-535B-C767-16AB61276BCE}"/>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516C424E-1EB7-382D-11BB-6758302D53E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684441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976 -0.00139 L 0.00976 -0.00116 C 0.00963 -0.00764 0.01107 -0.05903 0.00755 -0.08241 C 0.00612 -0.09121 0.00234 -0.10787 0.00065 -0.11459 C -0.00039 -0.11875 -0.0013 -0.12315 -0.00274 -0.12686 C -0.00391 -0.12987 -0.00599 -0.13195 -0.00729 -0.13473 C -0.00899 -0.13866 -0.0099 -0.14352 -0.01185 -0.147 C -0.01406 -0.15116 -0.01719 -0.15348 -0.01979 -0.15695 C -0.02175 -0.15973 -0.02344 -0.16274 -0.02539 -0.16505 C -0.03034 -0.1713 -0.03542 -0.17686 -0.04024 -0.18334 C -0.04258 -0.18658 -0.04935 -0.19584 -0.05156 -0.19746 C -0.05443 -0.19954 -0.05768 -0.20024 -0.06068 -0.20139 C -0.0668 -0.19977 -0.08021 -0.20209 -0.08672 -0.19144 C -0.09037 -0.18565 -0.09362 -0.1794 -0.09701 -0.17315 C -0.10807 -0.15348 -0.08828 -0.1882 -0.10274 -0.16505 C -0.10547 -0.16065 -0.10794 -0.15579 -0.11068 -0.15093 L -0.11289 -0.147 C -0.11406 -0.14167 -0.11537 -0.13635 -0.11628 -0.13079 C -0.11771 -0.12292 -0.11966 -0.10649 -0.11966 -0.10625 C -0.12005 -0.09237 -0.12005 -0.07825 -0.12084 -0.06412 C -0.12409 -0.01088 -0.12318 -0.09607 -0.12318 -0.03172 L -0.12318 -0.03149 " pathEditMode="relative" rAng="0" ptsTypes="AAAAAAAAAAAAAAAAAAAAAA">
                                      <p:cBhvr>
                                        <p:cTn id="6" dur="2000" fill="hold"/>
                                        <p:tgtEl>
                                          <p:spTgt spid="55"/>
                                        </p:tgtEl>
                                        <p:attrNameLst>
                                          <p:attrName>ppt_x</p:attrName>
                                          <p:attrName>ppt_y</p:attrName>
                                        </p:attrNameLst>
                                      </p:cBhvr>
                                      <p:rCtr x="-6654" y="-100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5"/>
                                        </p:tgtEl>
                                        <p:attrNameLst>
                                          <p:attrName>style.visibility</p:attrName>
                                        </p:attrNameLst>
                                      </p:cBhvr>
                                      <p:to>
                                        <p:strVal val="hidden"/>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2187 -0.00625 L -0.02187 -0.00602 C -0.022 -0.0125 -0.02057 -0.06389 -0.02409 -0.08727 C -0.02552 -0.09607 -0.0293 -0.11273 -0.03099 -0.11945 C -0.03203 -0.12361 -0.03294 -0.12801 -0.03437 -0.13171 C -0.03555 -0.13472 -0.03763 -0.13681 -0.03893 -0.13958 C -0.04062 -0.14352 -0.04153 -0.14838 -0.04349 -0.15185 C -0.0457 -0.15602 -0.04883 -0.15833 -0.05143 -0.16181 C -0.05338 -0.16458 -0.05508 -0.16759 -0.05703 -0.16991 C -0.06198 -0.17616 -0.06706 -0.18171 -0.07187 -0.1882 C -0.07422 -0.19144 -0.08099 -0.2007 -0.0832 -0.20232 C -0.08607 -0.2044 -0.08932 -0.20509 -0.09232 -0.20625 C -0.09844 -0.20463 -0.11185 -0.20695 -0.11836 -0.1963 C -0.122 -0.19051 -0.12526 -0.18426 -0.12864 -0.17801 C -0.13971 -0.15833 -0.11992 -0.19306 -0.13437 -0.16991 C -0.13711 -0.16551 -0.13958 -0.16065 -0.14232 -0.15579 L -0.14453 -0.15185 C -0.1457 -0.14653 -0.147 -0.14121 -0.14791 -0.13565 C -0.14935 -0.12778 -0.1513 -0.11134 -0.1513 -0.11111 C -0.15169 -0.09722 -0.15169 -0.0831 -0.15247 -0.06898 C -0.15573 -0.01574 -0.15482 -0.10093 -0.15482 -0.03658 L -0.15482 -0.03634 " pathEditMode="relative" rAng="0" ptsTypes="AAAAAAAAAAAAAAAAAAAAAA">
                                      <p:cBhvr>
                                        <p:cTn id="12" dur="2000" fill="hold"/>
                                        <p:tgtEl>
                                          <p:spTgt spid="56"/>
                                        </p:tgtEl>
                                        <p:attrNameLst>
                                          <p:attrName>ppt_x</p:attrName>
                                          <p:attrName>ppt_y</p:attrName>
                                        </p:attrNameLst>
                                      </p:cBhvr>
                                      <p:rCtr x="-6654" y="-10000"/>
                                    </p:animMotion>
                                  </p:childTnLst>
                                </p:cTn>
                              </p:par>
                            </p:childTnLst>
                          </p:cTn>
                        </p:par>
                        <p:par>
                          <p:cTn id="13" fill="hold">
                            <p:stCondLst>
                              <p:cond delay="4000"/>
                            </p:stCondLst>
                            <p:childTnLst>
                              <p:par>
                                <p:cTn id="14" presetID="1" presetClass="exit" presetSubtype="0" fill="hold" nodeType="after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01159 0.00208 L -0.01159 0.00231 C -0.01172 -0.00417 -0.01029 -0.05556 -0.01381 -0.07894 C -0.01524 -0.08773 -0.01901 -0.1044 -0.02071 -0.11111 C -0.02175 -0.11528 -0.02266 -0.11968 -0.02409 -0.12338 C -0.02526 -0.12639 -0.02735 -0.12848 -0.02865 -0.13125 C -0.03034 -0.13519 -0.03125 -0.14005 -0.03321 -0.14352 C -0.03542 -0.14769 -0.03855 -0.15 -0.04115 -0.15348 C -0.0431 -0.15625 -0.0448 -0.15926 -0.04675 -0.16158 C -0.0517 -0.16783 -0.05677 -0.17338 -0.06159 -0.17986 C -0.06394 -0.1831 -0.07071 -0.19236 -0.07292 -0.19398 C -0.07579 -0.19607 -0.07904 -0.19676 -0.08204 -0.19792 C -0.08816 -0.1963 -0.10157 -0.19861 -0.10808 -0.18797 C -0.11172 -0.18218 -0.11498 -0.17593 -0.11836 -0.16968 C -0.12943 -0.15 -0.10964 -0.18473 -0.12409 -0.16158 C -0.12683 -0.15718 -0.1293 -0.15232 -0.13204 -0.14746 L -0.13425 -0.14352 C -0.13542 -0.1382 -0.13672 -0.13287 -0.13763 -0.12732 C -0.13907 -0.11945 -0.14102 -0.10301 -0.14102 -0.10278 C -0.14141 -0.08889 -0.14141 -0.07477 -0.14219 -0.06065 C -0.14545 -0.00741 -0.14454 -0.0926 -0.14454 -0.02824 L -0.14454 -0.02801 " pathEditMode="relative" rAng="0" ptsTypes="AAAAAAAAAAAAAAAAAAAAAA">
                                      <p:cBhvr>
                                        <p:cTn id="18" dur="2000" fill="hold"/>
                                        <p:tgtEl>
                                          <p:spTgt spid="57"/>
                                        </p:tgtEl>
                                        <p:attrNameLst>
                                          <p:attrName>ppt_x</p:attrName>
                                          <p:attrName>ppt_y</p:attrName>
                                        </p:attrNameLst>
                                      </p:cBhvr>
                                      <p:rCtr x="-6654" y="-10000"/>
                                    </p:animMotion>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202E77-AC5A-46B1-3858-D3A1F48CDDCC}"/>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016A40C9-1961-5EDD-09AF-B3D8E8C9F6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3D08D538-1C5C-B2A9-F0C2-C0B9CD3BA24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59C02-EDF7-742B-1E00-E92C2FD74C82}"/>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4A5565-62A2-EA06-AFF4-F1EE1E39CE42}"/>
                </a:ext>
              </a:extLst>
            </p:cNvPr>
            <p:cNvSpPr/>
            <p:nvPr/>
          </p:nvSpPr>
          <p:spPr>
            <a:xfrm>
              <a:off x="1809750" y="3493507"/>
              <a:ext cx="1676400" cy="923925"/>
            </a:xfrm>
            <a:prstGeom prst="rect">
              <a:avLst/>
            </a:prstGeom>
            <a:blipFill dpi="0" rotWithShape="1">
              <a:blip r:embed="rId3">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98E8C206-8E44-E556-8D07-58BB30A6B7A9}"/>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655C833D-9248-DB81-93AF-580923B47B68}"/>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9132A2B-8613-A9D6-B37D-2A21F2372D78}"/>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26C6D8BB-8F58-DC4E-55F3-958910494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9D550905-638F-E865-B9AC-4C42E4470106}"/>
              </a:ext>
            </a:extLst>
          </p:cNvPr>
          <p:cNvPicPr>
            <a:picLocks noChangeAspect="1"/>
          </p:cNvPicPr>
          <p:nvPr/>
        </p:nvPicPr>
        <p:blipFill>
          <a:blip r:embed="rId6"/>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49E54C89-CC8F-FEE6-2DED-B907DAC05631}"/>
              </a:ext>
            </a:extLst>
          </p:cNvPr>
          <p:cNvGrpSpPr/>
          <p:nvPr/>
        </p:nvGrpSpPr>
        <p:grpSpPr>
          <a:xfrm>
            <a:off x="7156992" y="1430254"/>
            <a:ext cx="1875717" cy="2076289"/>
            <a:chOff x="7954133" y="2608512"/>
            <a:chExt cx="2090827" cy="2276276"/>
          </a:xfrm>
        </p:grpSpPr>
        <p:sp>
          <p:nvSpPr>
            <p:cNvPr id="10" name="Cube 9">
              <a:extLst>
                <a:ext uri="{FF2B5EF4-FFF2-40B4-BE49-F238E27FC236}">
                  <a16:creationId xmlns:a16="http://schemas.microsoft.com/office/drawing/2014/main" id="{2DEA1E87-3DB2-0F4F-0A04-4B7646868AEB}"/>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5F5730-88B4-40E5-81BB-553B01EB8DD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CB87144C-B49C-6FED-DF12-A62D6FF7E50A}"/>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8DFAD711-ABB0-DDFE-901E-406A875BED47}"/>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3F1D740-BFA9-A62C-F0C7-B04B6695B66E}"/>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71B7280-2CC5-0D4C-8ACD-8A533564B750}"/>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8" name="Picture 7" descr="A white package with black text&#10;&#10;Description automatically generated">
            <a:extLst>
              <a:ext uri="{FF2B5EF4-FFF2-40B4-BE49-F238E27FC236}">
                <a16:creationId xmlns:a16="http://schemas.microsoft.com/office/drawing/2014/main" id="{487675ED-FE8B-EF31-ACE8-2DA340C003C3}"/>
              </a:ext>
            </a:extLst>
          </p:cNvPr>
          <p:cNvPicPr>
            <a:picLocks noChangeAspect="1"/>
          </p:cNvPicPr>
          <p:nvPr/>
        </p:nvPicPr>
        <p:blipFill>
          <a:blip r:embed="rId9"/>
          <a:stretch>
            <a:fillRect/>
          </a:stretch>
        </p:blipFill>
        <p:spPr>
          <a:xfrm rot="476097">
            <a:off x="8759294" y="2900857"/>
            <a:ext cx="1433431" cy="695840"/>
          </a:xfrm>
          <a:prstGeom prst="rect">
            <a:avLst/>
          </a:prstGeom>
        </p:spPr>
      </p:pic>
      <p:pic>
        <p:nvPicPr>
          <p:cNvPr id="27" name="Picture 26" descr="Tony's 4&quot; Round Galaxy Cheese Pizza Case | FoodServiceDirect">
            <a:extLst>
              <a:ext uri="{FF2B5EF4-FFF2-40B4-BE49-F238E27FC236}">
                <a16:creationId xmlns:a16="http://schemas.microsoft.com/office/drawing/2014/main" id="{5596F24C-C73D-0B0D-3701-FDF059243E8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99485" y="2785622"/>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Tony's 4&quot; Round Galaxy Cheese Pizza Case | FoodServiceDirect">
            <a:extLst>
              <a:ext uri="{FF2B5EF4-FFF2-40B4-BE49-F238E27FC236}">
                <a16:creationId xmlns:a16="http://schemas.microsoft.com/office/drawing/2014/main" id="{7B0DBFA6-3489-2052-D19A-3FF93E56277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28381" y="2748802"/>
            <a:ext cx="526182" cy="52895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Tony's 4&quot; Round Galaxy Cheese Pizza Case | FoodServiceDirect">
            <a:extLst>
              <a:ext uri="{FF2B5EF4-FFF2-40B4-BE49-F238E27FC236}">
                <a16:creationId xmlns:a16="http://schemas.microsoft.com/office/drawing/2014/main" id="{B6A70EF2-89F6-7395-2D11-88A93D3007D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23286" y="2952156"/>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Tony's 4&quot; Round Galaxy Cheese Pizza Case | FoodServiceDirect">
            <a:extLst>
              <a:ext uri="{FF2B5EF4-FFF2-40B4-BE49-F238E27FC236}">
                <a16:creationId xmlns:a16="http://schemas.microsoft.com/office/drawing/2014/main" id="{CFB08A2C-E4D2-E0B1-3FF0-279CE8B09E1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46413" y="2919498"/>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Tony's 4&quot; Round Galaxy Cheese Pizza Case | FoodServiceDirect">
            <a:extLst>
              <a:ext uri="{FF2B5EF4-FFF2-40B4-BE49-F238E27FC236}">
                <a16:creationId xmlns:a16="http://schemas.microsoft.com/office/drawing/2014/main" id="{B943F6C3-7F9E-07A6-7FDF-7AF44753611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00516" y="3106751"/>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Tony's 4&quot; Round Galaxy Cheese Pizza Case | FoodServiceDirect">
            <a:extLst>
              <a:ext uri="{FF2B5EF4-FFF2-40B4-BE49-F238E27FC236}">
                <a16:creationId xmlns:a16="http://schemas.microsoft.com/office/drawing/2014/main" id="{0AA1BA6E-C721-603E-E54D-64A071FB7E6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07603" y="3077569"/>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6" descr="Tony's 4&quot; Round Galaxy Cheese Pizza Case | FoodServiceDirect">
            <a:extLst>
              <a:ext uri="{FF2B5EF4-FFF2-40B4-BE49-F238E27FC236}">
                <a16:creationId xmlns:a16="http://schemas.microsoft.com/office/drawing/2014/main" id="{A215A364-3D64-264B-0C49-56DEE9A3250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90984" y="185543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6" descr="Tony's 4&quot; Round Galaxy Cheese Pizza Case | FoodServiceDirect">
            <a:extLst>
              <a:ext uri="{FF2B5EF4-FFF2-40B4-BE49-F238E27FC236}">
                <a16:creationId xmlns:a16="http://schemas.microsoft.com/office/drawing/2014/main" id="{9A0DB5E5-1B07-EC70-DBFD-3BBF7CC07C3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97094" y="1821447"/>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6" descr="Tony's 4&quot; Round Galaxy Cheese Pizza Case | FoodServiceDirect">
            <a:extLst>
              <a:ext uri="{FF2B5EF4-FFF2-40B4-BE49-F238E27FC236}">
                <a16:creationId xmlns:a16="http://schemas.microsoft.com/office/drawing/2014/main" id="{99E8D095-6A73-7105-5002-7FAB54C1166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66155" y="1948322"/>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6" descr="Tony's 4&quot; Round Galaxy Cheese Pizza Case | FoodServiceDirect">
            <a:extLst>
              <a:ext uri="{FF2B5EF4-FFF2-40B4-BE49-F238E27FC236}">
                <a16:creationId xmlns:a16="http://schemas.microsoft.com/office/drawing/2014/main" id="{6029BB3A-4EBC-A401-A072-F62C5D61C9B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47650" y="190646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6" descr="Tony's 4&quot; Round Galaxy Cheese Pizza Case | FoodServiceDirect">
            <a:extLst>
              <a:ext uri="{FF2B5EF4-FFF2-40B4-BE49-F238E27FC236}">
                <a16:creationId xmlns:a16="http://schemas.microsoft.com/office/drawing/2014/main" id="{7154D192-B79F-DBA5-4FA5-8529F49AF45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177882" y="197553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6" descr="Tony's 4&quot; Round Galaxy Cheese Pizza Case | FoodServiceDirect">
            <a:extLst>
              <a:ext uri="{FF2B5EF4-FFF2-40B4-BE49-F238E27FC236}">
                <a16:creationId xmlns:a16="http://schemas.microsoft.com/office/drawing/2014/main" id="{538D45CF-D7AE-26C0-8752-7A621DDF270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777718" y="198339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1FE82BF-46D3-DD43-1B82-EAEE5490247C}"/>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934794F-E276-4C52-423B-02DBB1AE9A23}"/>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92155" y="2725283"/>
            <a:ext cx="402993" cy="575996"/>
          </a:xfrm>
          <a:prstGeom prst="rect">
            <a:avLst/>
          </a:prstGeom>
        </p:spPr>
      </p:pic>
      <p:sp>
        <p:nvSpPr>
          <p:cNvPr id="41" name="Rectangle 40">
            <a:extLst>
              <a:ext uri="{FF2B5EF4-FFF2-40B4-BE49-F238E27FC236}">
                <a16:creationId xmlns:a16="http://schemas.microsoft.com/office/drawing/2014/main" id="{3D2312F3-3D09-E582-1B62-F7590B52B46F}"/>
              </a:ext>
            </a:extLst>
          </p:cNvPr>
          <p:cNvSpPr/>
          <p:nvPr/>
        </p:nvSpPr>
        <p:spPr>
          <a:xfrm>
            <a:off x="10976" y="2400826"/>
            <a:ext cx="5412269" cy="4260509"/>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34ADE55E-5C15-5A6D-B401-E76716489216}"/>
              </a:ext>
            </a:extLst>
          </p:cNvPr>
          <p:cNvSpPr>
            <a:spLocks noGrp="1"/>
          </p:cNvSpPr>
          <p:nvPr>
            <p:ph type="title"/>
          </p:nvPr>
        </p:nvSpPr>
        <p:spPr>
          <a:xfrm>
            <a:off x="21423" y="2252294"/>
            <a:ext cx="5375316" cy="1593121"/>
          </a:xfrm>
          <a:noFill/>
        </p:spPr>
        <p:txBody>
          <a:bodyPr>
            <a:normAutofit/>
          </a:bodyPr>
          <a:lstStyle/>
          <a:p>
            <a:pPr algn="l"/>
            <a:r>
              <a:rPr lang="en-US" dirty="0"/>
              <a:t>Hot Gel Packs</a:t>
            </a:r>
            <a:endParaRPr lang="en-US" sz="19900" dirty="0"/>
          </a:p>
        </p:txBody>
      </p:sp>
      <p:sp>
        <p:nvSpPr>
          <p:cNvPr id="44" name="TextBox 43">
            <a:extLst>
              <a:ext uri="{FF2B5EF4-FFF2-40B4-BE49-F238E27FC236}">
                <a16:creationId xmlns:a16="http://schemas.microsoft.com/office/drawing/2014/main" id="{CCE29976-10AF-FE96-2CDE-947BB591FCF0}"/>
              </a:ext>
            </a:extLst>
          </p:cNvPr>
          <p:cNvSpPr txBox="1"/>
          <p:nvPr/>
        </p:nvSpPr>
        <p:spPr>
          <a:xfrm>
            <a:off x="49220" y="3612422"/>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hot gel packs to ensure our serving temperatures of hot food items.</a:t>
            </a:r>
          </a:p>
        </p:txBody>
      </p:sp>
      <p:pic>
        <p:nvPicPr>
          <p:cNvPr id="47" name="Picture 46" descr="A screenshot of a computer&#10;&#10;Description automatically generated">
            <a:extLst>
              <a:ext uri="{FF2B5EF4-FFF2-40B4-BE49-F238E27FC236}">
                <a16:creationId xmlns:a16="http://schemas.microsoft.com/office/drawing/2014/main" id="{EB0A141A-EA30-5941-F826-447FF6F282AF}"/>
              </a:ext>
            </a:extLst>
          </p:cNvPr>
          <p:cNvPicPr>
            <a:picLocks noChangeAspect="1"/>
          </p:cNvPicPr>
          <p:nvPr/>
        </p:nvPicPr>
        <p:blipFill>
          <a:blip r:embed="rId12"/>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486C3E3-AC94-3480-1021-1646C6828916}"/>
              </a:ext>
            </a:extLst>
          </p:cNvPr>
          <p:cNvSpPr txBox="1"/>
          <p:nvPr/>
        </p:nvSpPr>
        <p:spPr>
          <a:xfrm>
            <a:off x="258138" y="4531773"/>
            <a:ext cx="4707793" cy="2062103"/>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Two (2) hot packs (CMS #4770)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Wear cotton gloves when handling heated hot gel packs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hot gel packs</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“Hot Gel Packs Best Practice” </a:t>
            </a:r>
            <a:r>
              <a:rPr lang="en-US" sz="1600" dirty="0">
                <a:solidFill>
                  <a:schemeClr val="bg1"/>
                </a:solidFill>
                <a:latin typeface="Century Gothic" panose="020B0502020202020204" pitchFamily="34" charset="0"/>
              </a:rPr>
              <a:t>located on the Café LA website for additional information</a:t>
            </a:r>
          </a:p>
        </p:txBody>
      </p:sp>
      <p:pic>
        <p:nvPicPr>
          <p:cNvPr id="53" name="Picture 52">
            <a:extLst>
              <a:ext uri="{FF2B5EF4-FFF2-40B4-BE49-F238E27FC236}">
                <a16:creationId xmlns:a16="http://schemas.microsoft.com/office/drawing/2014/main" id="{D18D4235-22AD-6F29-BB39-17EFBC4282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4" name="Picture 53" descr="A white package with black text&#10;&#10;Description automatically generated">
            <a:extLst>
              <a:ext uri="{FF2B5EF4-FFF2-40B4-BE49-F238E27FC236}">
                <a16:creationId xmlns:a16="http://schemas.microsoft.com/office/drawing/2014/main" id="{9ED97726-33CA-D1FB-2A3A-269D219DDB9E}"/>
              </a:ext>
            </a:extLst>
          </p:cNvPr>
          <p:cNvPicPr>
            <a:picLocks noChangeAspect="1"/>
          </p:cNvPicPr>
          <p:nvPr/>
        </p:nvPicPr>
        <p:blipFill>
          <a:blip r:embed="rId9"/>
          <a:stretch>
            <a:fillRect/>
          </a:stretch>
        </p:blipFill>
        <p:spPr>
          <a:xfrm rot="476097">
            <a:off x="8797430" y="2712599"/>
            <a:ext cx="1433431" cy="695840"/>
          </a:xfrm>
          <a:prstGeom prst="rect">
            <a:avLst/>
          </a:prstGeom>
        </p:spPr>
      </p:pic>
      <p:grpSp>
        <p:nvGrpSpPr>
          <p:cNvPr id="24" name="Group 23">
            <a:extLst>
              <a:ext uri="{FF2B5EF4-FFF2-40B4-BE49-F238E27FC236}">
                <a16:creationId xmlns:a16="http://schemas.microsoft.com/office/drawing/2014/main" id="{1558A706-6B33-31B1-75B9-78D565D5EC34}"/>
              </a:ext>
            </a:extLst>
          </p:cNvPr>
          <p:cNvGrpSpPr/>
          <p:nvPr/>
        </p:nvGrpSpPr>
        <p:grpSpPr>
          <a:xfrm>
            <a:off x="8808154" y="594324"/>
            <a:ext cx="3277982" cy="5191385"/>
            <a:chOff x="14049684" y="-1560038"/>
            <a:chExt cx="5183803" cy="8954031"/>
          </a:xfrm>
        </p:grpSpPr>
        <p:sp>
          <p:nvSpPr>
            <p:cNvPr id="25" name="Oval 24">
              <a:extLst>
                <a:ext uri="{FF2B5EF4-FFF2-40B4-BE49-F238E27FC236}">
                  <a16:creationId xmlns:a16="http://schemas.microsoft.com/office/drawing/2014/main" id="{07ED0212-1FDC-F3B2-DB07-CA1975D1EB6E}"/>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446EF639-CD2D-F0E2-28E7-E9C74C61A1E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6163CCD4-47F2-425C-7655-35199FB062A5}"/>
              </a:ext>
            </a:extLst>
          </p:cNvPr>
          <p:cNvGrpSpPr/>
          <p:nvPr/>
        </p:nvGrpSpPr>
        <p:grpSpPr>
          <a:xfrm rot="224301">
            <a:off x="10607959" y="2942796"/>
            <a:ext cx="487376" cy="119011"/>
            <a:chOff x="1488734" y="3393104"/>
            <a:chExt cx="566777" cy="147362"/>
          </a:xfrm>
        </p:grpSpPr>
        <p:sp>
          <p:nvSpPr>
            <p:cNvPr id="49" name="Rectangle 48">
              <a:extLst>
                <a:ext uri="{FF2B5EF4-FFF2-40B4-BE49-F238E27FC236}">
                  <a16:creationId xmlns:a16="http://schemas.microsoft.com/office/drawing/2014/main" id="{3F9EB934-4752-E283-4D39-507418229C1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2169AFC7-ACD4-5675-8BA9-91ED3BECB2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26355944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521 -0.01945 L -0.00768 -0.12547 C -0.0099 -0.14954 -0.01784 -0.16806 -0.02943 -0.1794 C -0.04258 -0.19074 -0.05547 -0.19121 -0.06745 -0.1801 L -0.12461 -0.13704 " pathEditMode="relative" rAng="12420000" ptsTypes="AAAAA">
                                      <p:cBhvr>
                                        <p:cTn id="6" dur="2000" fill="hold"/>
                                        <p:tgtEl>
                                          <p:spTgt spid="54"/>
                                        </p:tgtEl>
                                        <p:attrNameLst>
                                          <p:attrName>ppt_x</p:attrName>
                                          <p:attrName>ppt_y</p:attrName>
                                        </p:attrNameLst>
                                      </p:cBhvr>
                                      <p:rCtr x="-5026" y="-1097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4"/>
                                        </p:tgtEl>
                                        <p:attrNameLst>
                                          <p:attrName>style.visibility</p:attrName>
                                        </p:attrNameLst>
                                      </p:cBhvr>
                                      <p:to>
                                        <p:strVal val="hidden"/>
                                      </p:to>
                                    </p:set>
                                  </p:childTnLst>
                                </p:cTn>
                              </p:par>
                              <p:par>
                                <p:cTn id="10" presetID="37" presetClass="path" presetSubtype="0" accel="50000" decel="50000" fill="hold" nodeType="withEffect">
                                  <p:stCondLst>
                                    <p:cond delay="0"/>
                                  </p:stCondLst>
                                  <p:childTnLst>
                                    <p:animMotion origin="layout" path="M 0.00547 -0.01944 L -0.00742 -0.12523 C -0.00963 -0.1493 -0.01757 -0.16805 -0.02916 -0.1794 C -0.04231 -0.19074 -0.05533 -0.19097 -0.06718 -0.18009 L -0.12435 -0.13704 " pathEditMode="relative" rAng="12420000" ptsTypes="AAAAA">
                                      <p:cBhvr>
                                        <p:cTn id="11" dur="2000" fill="hold"/>
                                        <p:tgtEl>
                                          <p:spTgt spid="8"/>
                                        </p:tgtEl>
                                        <p:attrNameLst>
                                          <p:attrName>ppt_x</p:attrName>
                                          <p:attrName>ppt_y</p:attrName>
                                        </p:attrNameLst>
                                      </p:cBhvr>
                                      <p:rCtr x="-5026" y="-10972"/>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4000"/>
                            </p:stCondLst>
                            <p:childTnLst>
                              <p:par>
                                <p:cTn id="16" presetID="0" presetClass="path" presetSubtype="0" accel="50000" decel="50000" fill="hold" nodeType="afterEffect">
                                  <p:stCondLst>
                                    <p:cond delay="0"/>
                                  </p:stCondLst>
                                  <p:childTnLst>
                                    <p:animMotion origin="layout" path="M 1.45833E-6 -2.22222E-6 L 1.45833E-6 0.00023 C 0.00039 -0.00671 0.00052 -0.01366 0.00143 -0.02014 C 0.0026 -0.02824 0.01094 -0.06065 0.01198 -0.06412 C 0.01393 -0.07129 0.01497 -0.0794 0.01797 -0.08541 C 0.0194 -0.08866 0.02122 -0.09143 0.02239 -0.09467 C 0.02617 -0.10486 0.02695 -0.11342 0.03216 -0.12014 C 0.03359 -0.12176 0.03515 -0.12268 0.03672 -0.12407 C 0.04987 -0.1368 0.02331 -0.11366 0.05091 -0.13333 C 0.05221 -0.13426 0.05338 -0.13541 0.05469 -0.13611 C 0.06002 -0.13842 0.07669 -0.13866 0.07721 -0.13866 C 0.08594 -0.13842 0.09479 -0.13935 0.10351 -0.1375 C 0.10573 -0.13703 0.1095 -0.13217 0.1095 -0.13194 C 0.11302 -0.12268 0.10833 -0.13403 0.11393 -0.12407 C 0.11458 -0.12291 0.11497 -0.12129 0.11549 -0.12014 C 0.11562 -0.11967 0.11601 -0.11921 0.11627 -0.11875 L 0.11549 -0.11736 " pathEditMode="relative" rAng="0" ptsTypes="AAAAAAAAAAAAAAAAA">
                                      <p:cBhvr>
                                        <p:cTn id="17" dur="2000" fill="hold"/>
                                        <p:tgtEl>
                                          <p:spTgt spid="31"/>
                                        </p:tgtEl>
                                        <p:attrNameLst>
                                          <p:attrName>ppt_x</p:attrName>
                                          <p:attrName>ppt_y</p:attrName>
                                        </p:attrNameLst>
                                      </p:cBhvr>
                                      <p:rCtr x="5807" y="-6944"/>
                                    </p:animMotion>
                                  </p:childTnLst>
                                </p:cTn>
                              </p:par>
                            </p:childTnLst>
                          </p:cTn>
                        </p:par>
                        <p:par>
                          <p:cTn id="18" fill="hold">
                            <p:stCondLst>
                              <p:cond delay="6000"/>
                            </p:stCondLst>
                            <p:childTnLst>
                              <p:par>
                                <p:cTn id="19" presetID="1" presetClass="exit" presetSubtype="0" fill="hold" nodeType="after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6000"/>
                            </p:stCondLst>
                            <p:childTnLst>
                              <p:par>
                                <p:cTn id="24" presetID="0" presetClass="path" presetSubtype="0" accel="50000" decel="50000" fill="hold" nodeType="afterEffect">
                                  <p:stCondLst>
                                    <p:cond delay="0"/>
                                  </p:stCondLst>
                                  <p:childTnLst>
                                    <p:animMotion origin="layout" path="M 0.00105 0.00209 L 0.00105 0.00209 C 0.00027 -0.00694 -0.00104 -0.01574 -0.00117 -0.02477 C -0.00157 -0.0456 -0.00143 -0.06666 -0.00039 -0.0875 C -0.00013 -0.09213 0.0017 -0.09629 0.00261 -0.10069 C 0.00338 -0.10463 0.00404 -0.10879 0.00482 -0.11273 C 0.00808 -0.12801 0.00833 -0.1287 0.01303 -0.14213 C 0.01602 -0.15023 0.01784 -0.15532 0.02136 -0.16203 C 0.02435 -0.16805 0.02631 -0.17222 0.03034 -0.17546 C 0.03204 -0.17685 0.03751 -0.17777 0.03855 -0.17801 L 0.06107 -0.17407 C 0.06211 -0.17384 0.06303 -0.17314 0.06407 -0.17268 C 0.06641 -0.17199 0.06993 -0.17176 0.07227 -0.17014 C 0.07331 -0.16944 0.07435 -0.16828 0.07527 -0.16736 C 0.07605 -0.16689 0.07683 -0.16666 0.07761 -0.1662 C 0.07904 -0.16504 0.08152 -0.16273 0.08282 -0.16088 C 0.0836 -0.15949 0.08438 -0.1581 0.08503 -0.15671 C 0.08555 -0.15416 0.08594 -0.15139 0.08659 -0.14884 C 0.08698 -0.14722 0.08764 -0.14606 0.08803 -0.14467 C 0.08881 -0.14259 0.08959 -0.14027 0.09037 -0.13819 C 0.09128 -0.13009 0.09102 -0.13379 0.09102 -0.12754 L 0.09102 -0.12754 " pathEditMode="relative" ptsTypes="AAAAAAAAAAAAAAAAAAAAAA">
                                      <p:cBhvr>
                                        <p:cTn id="25" dur="2000" fill="hold"/>
                                        <p:tgtEl>
                                          <p:spTgt spid="32"/>
                                        </p:tgtEl>
                                        <p:attrNameLst>
                                          <p:attrName>ppt_x</p:attrName>
                                          <p:attrName>ppt_y</p:attrName>
                                        </p:attrNameLst>
                                      </p:cBhvr>
                                    </p:animMotion>
                                  </p:childTnLst>
                                </p:cTn>
                              </p:par>
                            </p:childTnLst>
                          </p:cTn>
                        </p:par>
                        <p:par>
                          <p:cTn id="26" fill="hold">
                            <p:stCondLst>
                              <p:cond delay="8000"/>
                            </p:stCondLst>
                            <p:childTnLst>
                              <p:par>
                                <p:cTn id="27" presetID="1" presetClass="exit" presetSubtype="0" fill="hold" nodeType="after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8000"/>
                            </p:stCondLst>
                            <p:childTnLst>
                              <p:par>
                                <p:cTn id="32" presetID="0" presetClass="path" presetSubtype="0" accel="50000" decel="50000" fill="hold" nodeType="afterEffect">
                                  <p:stCondLst>
                                    <p:cond delay="0"/>
                                  </p:stCondLst>
                                  <p:childTnLst>
                                    <p:animMotion origin="layout" path="M 0.00039 -0.01968 L 0.00039 -0.01968 C 0.00052 -0.03797 0.00026 -0.05625 0.00104 -0.07454 C 0.00195 -0.0919 0.00755 -0.11968 0.01081 -0.13449 C 0.01237 -0.14121 0.01445 -0.14769 0.01602 -0.1544 C 0.02057 -0.17315 0.01966 -0.17778 0.02656 -0.19167 C 0.02813 -0.19491 0.02969 -0.19792 0.03177 -0.19977 C 0.03333 -0.20116 0.03529 -0.20093 0.03711 -0.20116 C 0.04206 -0.20186 0.04701 -0.20209 0.05208 -0.20232 C 0.05807 -0.20209 0.06406 -0.20186 0.07005 -0.20116 C 0.07279 -0.2007 0.0763 -0.19931 0.07904 -0.19838 C 0.0987 -0.18311 0.09115 -0.18681 0.10078 -0.18241 C 0.10195 -0.18056 0.10313 -0.17871 0.10456 -0.17709 C 0.10638 -0.17477 0.10873 -0.17315 0.11055 -0.17037 C 0.11237 -0.1676 0.11419 -0.16459 0.11576 -0.16111 C 0.11745 -0.15741 0.11901 -0.15348 0.12018 -0.14908 C 0.12149 -0.14491 0.12331 -0.13588 0.12331 -0.13588 C 0.12487 -0.11297 0.12604 -0.1213 0.12396 -0.11042 L 0.12396 -0.11042 " pathEditMode="relative" ptsTypes="AAAAAAAAAAAAAAAAAAA">
                                      <p:cBhvr>
                                        <p:cTn id="33" dur="2000" fill="hold"/>
                                        <p:tgtEl>
                                          <p:spTgt spid="29"/>
                                        </p:tgtEl>
                                        <p:attrNameLst>
                                          <p:attrName>ppt_x</p:attrName>
                                          <p:attrName>ppt_y</p:attrName>
                                        </p:attrNameLst>
                                      </p:cBhvr>
                                    </p:animMotion>
                                  </p:childTnLst>
                                </p:cTn>
                              </p:par>
                            </p:childTnLst>
                          </p:cTn>
                        </p:par>
                        <p:par>
                          <p:cTn id="34" fill="hold">
                            <p:stCondLst>
                              <p:cond delay="10000"/>
                            </p:stCondLst>
                            <p:childTnLst>
                              <p:par>
                                <p:cTn id="35" presetID="1" presetClass="exit" presetSubtype="0" fill="hold" nodeType="after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10000"/>
                            </p:stCondLst>
                            <p:childTnLst>
                              <p:par>
                                <p:cTn id="40" presetID="0" presetClass="path" presetSubtype="0" accel="50000" decel="50000" fill="hold" nodeType="afterEffect">
                                  <p:stCondLst>
                                    <p:cond delay="0"/>
                                  </p:stCondLst>
                                  <p:childTnLst>
                                    <p:animMotion origin="layout" path="M -0.00143 -0.01111 L -0.00143 -0.01111 C -0.00143 -0.01343 -0.00039 -0.06042 -2.08333E-7 -0.06598 C 0.00052 -0.07315 0.0013 -0.0801 0.00221 -0.08727 C 0.0026 -0.09005 0.00599 -0.11366 0.00755 -0.11922 C 0.00872 -0.12385 0.01042 -0.12824 0.01198 -0.13264 C 0.01497 -0.14074 0.01732 -0.14792 0.02175 -0.15394 C 0.02487 -0.15787 0.02786 -0.16297 0.03151 -0.16459 C 0.03698 -0.1669 0.03346 -0.16574 0.04206 -0.16713 C 0.04883 -0.1669 0.0556 -0.1676 0.06224 -0.16598 C 0.0651 -0.16528 0.07109 -0.15533 0.07279 -0.15255 C 0.07448 -0.14977 0.07813 -0.14352 0.07956 -0.13936 C 0.08021 -0.13704 0.0806 -0.13496 0.08099 -0.13264 C 0.08138 -0.13033 0.08138 -0.12801 0.08177 -0.12593 C 0.08385 -0.11621 0.08333 -0.12824 0.08333 -0.11667 L 0.08411 -0.11528 " pathEditMode="relative" ptsTypes="AAAAAAAAAAAAAAAA">
                                      <p:cBhvr>
                                        <p:cTn id="41" dur="2000" fill="hold"/>
                                        <p:tgtEl>
                                          <p:spTgt spid="30"/>
                                        </p:tgtEl>
                                        <p:attrNameLst>
                                          <p:attrName>ppt_x</p:attrName>
                                          <p:attrName>ppt_y</p:attrName>
                                        </p:attrNameLst>
                                      </p:cBhvr>
                                    </p:animMotion>
                                  </p:childTnLst>
                                </p:cTn>
                              </p:par>
                            </p:childTnLst>
                          </p:cTn>
                        </p:par>
                        <p:par>
                          <p:cTn id="42" fill="hold">
                            <p:stCondLst>
                              <p:cond delay="12000"/>
                            </p:stCondLst>
                            <p:childTnLst>
                              <p:par>
                                <p:cTn id="43" presetID="1" presetClass="exit" presetSubtype="0" fill="hold" nodeType="after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12000"/>
                            </p:stCondLst>
                            <p:childTnLst>
                              <p:par>
                                <p:cTn id="48" presetID="0" presetClass="path" presetSubtype="0" accel="50000" decel="50000" fill="hold" nodeType="afterEffect">
                                  <p:stCondLst>
                                    <p:cond delay="0"/>
                                  </p:stCondLst>
                                  <p:childTnLst>
                                    <p:animMotion origin="layout" path="M -0.00586 -0.02477 L -0.00586 -0.02477 C -0.00469 -0.03727 -0.0043 -0.05023 -0.00221 -0.06227 C -0.00039 -0.07245 0.00742 -0.10023 0.01211 -0.11273 C 0.01367 -0.1169 0.01524 -0.1213 0.01732 -0.12477 C 0.01979 -0.1287 0.02266 -0.13171 0.02552 -0.13403 C 0.028 -0.13611 0.03399 -0.13727 0.03685 -0.13796 L 0.07201 -0.13542 C 0.07474 -0.13518 0.07761 -0.13495 0.08034 -0.13403 C 0.08229 -0.13356 0.08425 -0.13218 0.08633 -0.13148 C 0.09167 -0.1294 0.09336 -0.12893 0.09831 -0.12731 C 0.09974 -0.12616 0.1013 -0.125 0.10274 -0.12338 C 0.1082 -0.11736 0.10899 -0.11505 0.11328 -0.10741 C 0.11406 -0.10602 0.11498 -0.10509 0.1155 -0.10347 C 0.11602 -0.10162 0.11641 -0.09977 0.11706 -0.09815 C 0.11758 -0.09653 0.11862 -0.0956 0.11927 -0.09421 C 0.12097 -0.08981 0.1207 -0.09005 0.1207 -0.08611 L 0.1207 -0.08611 " pathEditMode="relative" ptsTypes="AAAAAAAAAAAAAAAAAA">
                                      <p:cBhvr>
                                        <p:cTn id="49" dur="2000" fill="hold"/>
                                        <p:tgtEl>
                                          <p:spTgt spid="27"/>
                                        </p:tgtEl>
                                        <p:attrNameLst>
                                          <p:attrName>ppt_x</p:attrName>
                                          <p:attrName>ppt_y</p:attrName>
                                        </p:attrNameLst>
                                      </p:cBhvr>
                                    </p:animMotion>
                                  </p:childTnLst>
                                </p:cTn>
                              </p:par>
                            </p:childTnLst>
                          </p:cTn>
                        </p:par>
                        <p:par>
                          <p:cTn id="50" fill="hold">
                            <p:stCondLst>
                              <p:cond delay="14000"/>
                            </p:stCondLst>
                            <p:childTnLst>
                              <p:par>
                                <p:cTn id="51" presetID="1" presetClass="exit" presetSubtype="0" fill="hold" nodeType="after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par>
                          <p:cTn id="55" fill="hold">
                            <p:stCondLst>
                              <p:cond delay="14000"/>
                            </p:stCondLst>
                            <p:childTnLst>
                              <p:par>
                                <p:cTn id="56" presetID="0" presetClass="path" presetSubtype="0" accel="50000" decel="50000" fill="hold" nodeType="afterEffect">
                                  <p:stCondLst>
                                    <p:cond delay="0"/>
                                  </p:stCondLst>
                                  <p:childTnLst>
                                    <p:animMotion origin="layout" path="M 0.00248 0.00463 L 0.00248 0.00463 C -0.00065 -0.02592 -0.00208 -0.025 0.00091 -0.05671 C 0.00117 -0.05972 0.00235 -0.06227 0.00326 -0.06481 C 0.00495 -0.07014 0.00547 -0.07754 0.00846 -0.08079 C 0.01445 -0.0875 0.01979 -0.09676 0.02643 -0.10069 C 0.0332 -0.10463 0.03958 -0.11157 0.04675 -0.11273 C 0.05638 -0.11435 0.05169 -0.11366 0.06094 -0.11528 C 0.06615 -0.11504 0.07149 -0.11504 0.07669 -0.11412 C 0.08099 -0.11319 0.08568 -0.10926 0.08945 -0.10602 C 0.09076 -0.10486 0.09206 -0.1037 0.09323 -0.10208 C 0.09596 -0.09838 0.09649 -0.09444 0.09844 -0.08866 C 0.09883 -0.08727 0.09974 -0.08634 0.09987 -0.08472 C 0.10026 -0.08171 0.09987 -0.07847 0.09987 -0.07546 L 0.09987 -0.07546 " pathEditMode="relative" ptsTypes="AAAAAAAAAAAAAAA">
                                      <p:cBhvr>
                                        <p:cTn id="57" dur="2000" fill="hold"/>
                                        <p:tgtEl>
                                          <p:spTgt spid="28"/>
                                        </p:tgtEl>
                                        <p:attrNameLst>
                                          <p:attrName>ppt_x</p:attrName>
                                          <p:attrName>ppt_y</p:attrName>
                                        </p:attrNameLst>
                                      </p:cBhvr>
                                    </p:animMotion>
                                  </p:childTnLst>
                                </p:cTn>
                              </p:par>
                            </p:childTnLst>
                          </p:cTn>
                        </p:par>
                        <p:par>
                          <p:cTn id="58" fill="hold">
                            <p:stCondLst>
                              <p:cond delay="16000"/>
                            </p:stCondLst>
                            <p:childTnLst>
                              <p:par>
                                <p:cTn id="59" presetID="1" presetClass="exit" presetSubtype="0" fill="hold" nodeType="after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44356"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8" cstate="screen">
            <a:extLst>
              <a:ext uri="{BEBA8EAE-BF5A-486C-A8C5-ECC9F3942E4B}">
                <a14:imgProps xmlns:a14="http://schemas.microsoft.com/office/drawing/2010/main">
                  <a14:imgLayer r:embed="rId19">
                    <a14:imgEffect>
                      <a14:backgroundRemoval t="0" b="100000" l="0" r="100000">
                        <a14:foregroundMark x1="6636" y1="13190" x2="5247" y2="22853"/>
                        <a14:foregroundMark x1="5864" y1="22853" x2="11111" y2="36810"/>
                        <a14:foregroundMark x1="5093" y1="25307" x2="8642" y2="36963"/>
                        <a14:foregroundMark x1="6636" y1="16104" x2="27160" y2="11656"/>
                        <a14:foregroundMark x1="26852" y1="11656" x2="44907" y2="9816"/>
                        <a14:foregroundMark x1="45370" y1="9816" x2="57562" y2="10276"/>
                        <a14:foregroundMark x1="58025" y1="10276" x2="69907" y2="8742"/>
                        <a14:foregroundMark x1="70679" y1="8129" x2="92284" y2="4448"/>
                        <a14:foregroundMark x1="92284" y1="4448" x2="83642" y2="15798"/>
                        <a14:foregroundMark x1="90278" y1="8436" x2="90278" y2="24693"/>
                        <a14:foregroundMark x1="3241" y1="92178" x2="11883" y2="79755"/>
                        <a14:foregroundMark x1="3858" y1="91718" x2="53704" y2="86656"/>
                        <a14:backgroundMark x1="25000" y1="96166" x2="38580" y2="94785"/>
                        <a14:backgroundMark x1="4012" y1="92485" x2="51389" y2="87730"/>
                      </a14:backgroundRemoval>
                    </a14:imgEffect>
                  </a14:imgLayer>
                </a14:imgProps>
              </a:ext>
              <a:ext uri="{28A0092B-C50C-407E-A947-70E740481C1C}">
                <a14:useLocalDpi xmlns:a14="http://schemas.microsoft.com/office/drawing/2010/main"/>
              </a:ext>
            </a:extLst>
          </a:blip>
          <a:srcRect/>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2903" y="1009650"/>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4" y="4865714"/>
              <a:ext cx="4982784"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20" cstate="email">
            <a:extLst>
              <a:ext uri="{BEBA8EAE-BF5A-486C-A8C5-ECC9F3942E4B}">
                <a14:imgProps xmlns:a14="http://schemas.microsoft.com/office/drawing/2010/main">
                  <a14:imgLayer r:embed="rId21">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6422" y="1172906"/>
            <a:ext cx="5412268" cy="1593121"/>
          </a:xfrm>
          <a:noFill/>
        </p:spPr>
        <p:txBody>
          <a:bodyPr>
            <a:normAutofit fontScale="90000"/>
          </a:bodyPr>
          <a:lstStyle/>
          <a:p>
            <a:pPr algn="l"/>
            <a:r>
              <a:rPr lang="en-US" sz="7200" dirty="0"/>
              <a:t>Supper Cart Set Up Example</a:t>
            </a:r>
          </a:p>
        </p:txBody>
      </p:sp>
    </p:spTree>
    <p:custDataLst>
      <p:tags r:id="rId1"/>
    </p:custDataLst>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advTm="39669"/>
    </mc:Choice>
    <mc:Fallback xmlns="">
      <p:transition advTm="396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6122178"/>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0"/>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0"/>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3">
            <a:extLst>
              <a:ext uri="{BEBA8EAE-BF5A-486C-A8C5-ECC9F3942E4B}">
                <a14:imgProps xmlns:a14="http://schemas.microsoft.com/office/drawing/2010/main">
                  <a14:imgLayer r:embed="rId11">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advTm="26024"/>
    </mc:Choice>
    <mc:Fallback xmlns="">
      <p:transition advTm="260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F124AF54-75B8-48C9-99D6-BF88B2BA564B}"/>
              </a:ext>
            </a:extLst>
          </p:cNvPr>
          <p:cNvCxnSpPr>
            <a:cxnSpLocks/>
          </p:cNvCxnSpPr>
          <p:nvPr/>
        </p:nvCxnSpPr>
        <p:spPr>
          <a:xfrm rot="5400000" flipH="1" flipV="1">
            <a:off x="4215573" y="3288986"/>
            <a:ext cx="3267367" cy="1810410"/>
          </a:xfrm>
          <a:prstGeom prst="bentConnector3">
            <a:avLst>
              <a:gd name="adj1" fmla="val 5000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CA17D9D3-B4C4-4C38-A270-5182D694C7AD}"/>
              </a:ext>
            </a:extLst>
          </p:cNvPr>
          <p:cNvCxnSpPr>
            <a:cxnSpLocks/>
          </p:cNvCxnSpPr>
          <p:nvPr/>
        </p:nvCxnSpPr>
        <p:spPr>
          <a:xfrm rot="5400000">
            <a:off x="6835463" y="3466143"/>
            <a:ext cx="1341011" cy="202422"/>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E8DE85F-8E40-4A65-8830-54C8B9D699AA}"/>
              </a:ext>
            </a:extLst>
          </p:cNvPr>
          <p:cNvCxnSpPr>
            <a:cxnSpLocks/>
          </p:cNvCxnSpPr>
          <p:nvPr/>
        </p:nvCxnSpPr>
        <p:spPr>
          <a:xfrm flipV="1">
            <a:off x="5194298" y="2698838"/>
            <a:ext cx="5934913" cy="105406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E907439C-CCB6-4FDA-B58D-1F4B419859C6}"/>
              </a:ext>
            </a:extLst>
          </p:cNvPr>
          <p:cNvCxnSpPr>
            <a:cxnSpLocks/>
          </p:cNvCxnSpPr>
          <p:nvPr/>
        </p:nvCxnSpPr>
        <p:spPr>
          <a:xfrm rot="16200000" flipH="1">
            <a:off x="8527356" y="2244284"/>
            <a:ext cx="1629609" cy="370427"/>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08FB5C1D-B5DB-DB15-BEFD-47F364CA2B7B}"/>
              </a:ext>
            </a:extLst>
          </p:cNvPr>
          <p:cNvSpPr/>
          <p:nvPr/>
        </p:nvSpPr>
        <p:spPr>
          <a:xfrm>
            <a:off x="-1924581" y="596765"/>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2323884" y="68207"/>
            <a:ext cx="2772340" cy="2162050"/>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tlCol="0" anchor="ctr"/>
          <a:lstStyle/>
          <a:p>
            <a:pPr lvl="0" algn="ctr">
              <a:defRPr/>
            </a:pPr>
            <a:r>
              <a:rPr lang="en-US" dirty="0">
                <a:solidFill>
                  <a:schemeClr val="tx2">
                    <a:lumMod val="50000"/>
                  </a:schemeClr>
                </a:solidFill>
                <a:latin typeface="Century Gothic" panose="020B0502020202020204" pitchFamily="34" charset="0"/>
              </a:rPr>
              <a:t>Meal service lasts for 30 mins immediately after the Bell rings.</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2396972" y="2287307"/>
            <a:ext cx="2699252" cy="2162050"/>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tlCol="0" anchor="ctr"/>
          <a:lstStyle/>
          <a:p>
            <a:pPr lvl="0" algn="ctr">
              <a:defRPr/>
            </a:pPr>
            <a:r>
              <a:rPr lang="en-US" dirty="0">
                <a:solidFill>
                  <a:schemeClr val="tx2">
                    <a:lumMod val="50000"/>
                  </a:schemeClr>
                </a:solidFill>
                <a:latin typeface="Century Gothic" panose="020B0502020202020204" pitchFamily="34" charset="0"/>
              </a:rPr>
              <a:t>Food Services Staff serves meals to participants from the community</a:t>
            </a:r>
            <a:endParaRPr lang="en-US" dirty="0">
              <a:solidFill>
                <a:schemeClr val="tx2">
                  <a:lumMod val="50000"/>
                </a:schemeClr>
              </a:solidFill>
            </a:endParaRP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2377932" y="4527283"/>
            <a:ext cx="2699244" cy="2162050"/>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tlCol="0" anchor="ctr" anchorCtr="0"/>
          <a:lstStyle/>
          <a:p>
            <a:pPr lvl="0" algn="ctr">
              <a:defRPr/>
            </a:pPr>
            <a:r>
              <a:rPr lang="en-US" dirty="0">
                <a:solidFill>
                  <a:schemeClr val="tx2">
                    <a:lumMod val="50000"/>
                  </a:schemeClr>
                </a:solidFill>
                <a:latin typeface="Century Gothic" panose="020B0502020202020204" pitchFamily="34" charset="0"/>
              </a:rPr>
              <a:t>ASP Staff assists at the Supper carts and the first 10 mins of community service. </a:t>
            </a:r>
          </a:p>
        </p:txBody>
      </p:sp>
      <p:sp>
        <p:nvSpPr>
          <p:cNvPr id="18" name="Flowchart: Connector 17">
            <a:extLst>
              <a:ext uri="{FF2B5EF4-FFF2-40B4-BE49-F238E27FC236}">
                <a16:creationId xmlns:a16="http://schemas.microsoft.com/office/drawing/2014/main" id="{34C59FC5-22EB-4AEF-9F42-F65ACE1DD450}"/>
              </a:ext>
            </a:extLst>
          </p:cNvPr>
          <p:cNvSpPr/>
          <p:nvPr/>
        </p:nvSpPr>
        <p:spPr>
          <a:xfrm>
            <a:off x="5377580" y="-235549"/>
            <a:ext cx="3868438" cy="402496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defRPr/>
            </a:pPr>
            <a:r>
              <a:rPr lang="en-US" dirty="0">
                <a:solidFill>
                  <a:srgbClr val="000000"/>
                </a:solidFill>
                <a:latin typeface="Century Gothic" panose="020B0502020202020204" pitchFamily="34" charset="0"/>
              </a:rPr>
              <a:t>ASP </a:t>
            </a:r>
            <a:r>
              <a:rPr lang="en-US" dirty="0">
                <a:solidFill>
                  <a:srgbClr val="242424"/>
                </a:solidFill>
                <a:latin typeface="Century Gothic" panose="020B0502020202020204" pitchFamily="34" charset="0"/>
              </a:rPr>
              <a:t>Staff must ensure reimbursable meals are served BEFORE recording the meals on the ASP/Community Forms. Meals served that are not reimbursable cannot be claimed.</a:t>
            </a:r>
            <a:endParaRPr lang="en-US" dirty="0">
              <a:solidFill>
                <a:srgbClr val="000000"/>
              </a:solidFill>
              <a:latin typeface="Century Gothic" panose="020B0502020202020204" pitchFamily="34" charset="0"/>
            </a:endParaRPr>
          </a:p>
        </p:txBody>
      </p:sp>
      <p:sp>
        <p:nvSpPr>
          <p:cNvPr id="19" name="Flowchart: Connector 18">
            <a:extLst>
              <a:ext uri="{FF2B5EF4-FFF2-40B4-BE49-F238E27FC236}">
                <a16:creationId xmlns:a16="http://schemas.microsoft.com/office/drawing/2014/main" id="{73D12AE2-AAB4-4D17-A8B1-A90661D3309B}"/>
              </a:ext>
            </a:extLst>
          </p:cNvPr>
          <p:cNvSpPr/>
          <p:nvPr/>
        </p:nvSpPr>
        <p:spPr>
          <a:xfrm>
            <a:off x="5677085" y="4155251"/>
            <a:ext cx="2971345" cy="246691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lvl="0" algn="ctr">
              <a:defRPr/>
            </a:pPr>
            <a:r>
              <a:rPr lang="en-US" dirty="0">
                <a:solidFill>
                  <a:srgbClr val="000000"/>
                </a:solidFill>
                <a:latin typeface="Century Gothic" panose="020B0502020202020204" pitchFamily="34" charset="0"/>
              </a:rPr>
              <a:t>Meals are consumed in the designated eating area. No food may leave the campus.</a:t>
            </a:r>
          </a:p>
        </p:txBody>
      </p:sp>
      <p:sp>
        <p:nvSpPr>
          <p:cNvPr id="20" name="Flowchart: Connector 19">
            <a:extLst>
              <a:ext uri="{FF2B5EF4-FFF2-40B4-BE49-F238E27FC236}">
                <a16:creationId xmlns:a16="http://schemas.microsoft.com/office/drawing/2014/main" id="{72B36928-A4FB-4620-9649-AD6DDFB1397E}"/>
              </a:ext>
            </a:extLst>
          </p:cNvPr>
          <p:cNvSpPr/>
          <p:nvPr/>
        </p:nvSpPr>
        <p:spPr>
          <a:xfrm>
            <a:off x="8677067" y="2904313"/>
            <a:ext cx="3088468" cy="3245941"/>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lvl="0" algn="ctr">
              <a:defRPr/>
            </a:pPr>
            <a:r>
              <a:rPr lang="en-US" dirty="0">
                <a:solidFill>
                  <a:srgbClr val="000000"/>
                </a:solidFill>
                <a:latin typeface="Century Gothic" panose="020B0502020202020204" pitchFamily="34" charset="0"/>
              </a:rPr>
              <a:t>Communicate with ASP to ensure at least one point of service remains open for the entire 30-minute meal service.</a:t>
            </a:r>
          </a:p>
        </p:txBody>
      </p:sp>
      <p:cxnSp>
        <p:nvCxnSpPr>
          <p:cNvPr id="25" name="Connector: Elbow 24">
            <a:extLst>
              <a:ext uri="{FF2B5EF4-FFF2-40B4-BE49-F238E27FC236}">
                <a16:creationId xmlns:a16="http://schemas.microsoft.com/office/drawing/2014/main" id="{D51BCACE-8954-4D08-B30D-797D9616EAE2}"/>
              </a:ext>
            </a:extLst>
          </p:cNvPr>
          <p:cNvCxnSpPr/>
          <p:nvPr/>
        </p:nvCxnSpPr>
        <p:spPr>
          <a:xfrm rot="10800000" flipH="1" flipV="1">
            <a:off x="2526303" y="3495307"/>
            <a:ext cx="1" cy="1485107"/>
          </a:xfrm>
          <a:prstGeom prst="bentConnector3">
            <a:avLst>
              <a:gd name="adj1" fmla="val -2286000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AFDB9295-B2CC-4933-8176-3B3D7446B2AE}"/>
              </a:ext>
            </a:extLst>
          </p:cNvPr>
          <p:cNvCxnSpPr/>
          <p:nvPr/>
        </p:nvCxnSpPr>
        <p:spPr>
          <a:xfrm rot="10800000" flipH="1" flipV="1">
            <a:off x="2526302" y="1507924"/>
            <a:ext cx="1" cy="1485107"/>
          </a:xfrm>
          <a:prstGeom prst="bentConnector3">
            <a:avLst>
              <a:gd name="adj1" fmla="val -2286000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itle 3">
            <a:extLst>
              <a:ext uri="{FF2B5EF4-FFF2-40B4-BE49-F238E27FC236}">
                <a16:creationId xmlns:a16="http://schemas.microsoft.com/office/drawing/2014/main" id="{C32F6B6E-4BEF-4D27-B73C-347FF10522DD}"/>
              </a:ext>
            </a:extLst>
          </p:cNvPr>
          <p:cNvSpPr txBox="1">
            <a:spLocks/>
          </p:cNvSpPr>
          <p:nvPr/>
        </p:nvSpPr>
        <p:spPr>
          <a:xfrm>
            <a:off x="24340" y="2031669"/>
            <a:ext cx="2291381" cy="1888218"/>
          </a:xfrm>
          <a:prstGeom prst="rect">
            <a:avLst/>
          </a:prstGeom>
          <a:noFill/>
          <a:ln w="28575">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Century Gothic" panose="020B0502020202020204" pitchFamily="34" charset="0"/>
              </a:rPr>
              <a:t>Community Cart </a:t>
            </a:r>
          </a:p>
          <a:p>
            <a:pPr algn="l"/>
            <a:r>
              <a:rPr lang="en-US" sz="2800" b="1" dirty="0">
                <a:solidFill>
                  <a:schemeClr val="bg1"/>
                </a:solidFill>
                <a:latin typeface="Century Gothic" panose="020B0502020202020204" pitchFamily="34" charset="0"/>
              </a:rPr>
              <a:t>Service</a:t>
            </a:r>
          </a:p>
        </p:txBody>
      </p:sp>
      <p:sp>
        <p:nvSpPr>
          <p:cNvPr id="21" name="Rectangle 20">
            <a:extLst>
              <a:ext uri="{FF2B5EF4-FFF2-40B4-BE49-F238E27FC236}">
                <a16:creationId xmlns:a16="http://schemas.microsoft.com/office/drawing/2014/main" id="{542D3577-B3F9-45F9-BDE7-D02E7C99D2B2}"/>
              </a:ext>
            </a:extLst>
          </p:cNvPr>
          <p:cNvSpPr/>
          <p:nvPr/>
        </p:nvSpPr>
        <p:spPr>
          <a:xfrm>
            <a:off x="4343129" y="6516087"/>
            <a:ext cx="8352972" cy="334707"/>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750" b="0" i="0" u="none" strike="noStrike" kern="1200" cap="none" spc="0" normalizeH="0" baseline="0" noProof="0" dirty="0">
                <a:ln>
                  <a:noFill/>
                </a:ln>
                <a:solidFill>
                  <a:schemeClr val="bg1"/>
                </a:solidFill>
                <a:effectLst/>
                <a:uLnTx/>
                <a:uFillTx/>
                <a:latin typeface="Calibri"/>
                <a:ea typeface="+mn-ea"/>
                <a:cs typeface="+mn-cs"/>
              </a:rPr>
              <a:t>*Exceptions may apply. AFSS approval is required to serve at alternate serving times.</a:t>
            </a:r>
          </a:p>
        </p:txBody>
      </p:sp>
      <p:sp>
        <p:nvSpPr>
          <p:cNvPr id="16" name="Flowchart: Connector 15">
            <a:extLst>
              <a:ext uri="{FF2B5EF4-FFF2-40B4-BE49-F238E27FC236}">
                <a16:creationId xmlns:a16="http://schemas.microsoft.com/office/drawing/2014/main" id="{94658303-A6FA-9853-B421-779D84DB6B54}"/>
              </a:ext>
            </a:extLst>
          </p:cNvPr>
          <p:cNvSpPr/>
          <p:nvPr/>
        </p:nvSpPr>
        <p:spPr>
          <a:xfrm>
            <a:off x="1036981" y="4120818"/>
            <a:ext cx="851659" cy="8129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CF14DAAC-E45C-3E6B-130B-FAC878D43ECB}"/>
              </a:ext>
            </a:extLst>
          </p:cNvPr>
          <p:cNvSpPr/>
          <p:nvPr/>
        </p:nvSpPr>
        <p:spPr>
          <a:xfrm>
            <a:off x="441049" y="4522681"/>
            <a:ext cx="922159" cy="91546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08CEF5A-9388-3880-8173-D39CBDDC187B}"/>
              </a:ext>
            </a:extLst>
          </p:cNvPr>
          <p:cNvGrpSpPr/>
          <p:nvPr/>
        </p:nvGrpSpPr>
        <p:grpSpPr>
          <a:xfrm>
            <a:off x="9711562" y="560913"/>
            <a:ext cx="2359246" cy="2228470"/>
            <a:chOff x="9898562" y="707746"/>
            <a:chExt cx="2359246" cy="2228470"/>
          </a:xfrm>
        </p:grpSpPr>
        <p:sp>
          <p:nvSpPr>
            <p:cNvPr id="6" name="Flowchart: Connector 5">
              <a:extLst>
                <a:ext uri="{FF2B5EF4-FFF2-40B4-BE49-F238E27FC236}">
                  <a16:creationId xmlns:a16="http://schemas.microsoft.com/office/drawing/2014/main" id="{A4A7A1E7-EA34-BC72-BD50-E2042A4B144D}"/>
                </a:ext>
              </a:extLst>
            </p:cNvPr>
            <p:cNvSpPr/>
            <p:nvPr/>
          </p:nvSpPr>
          <p:spPr>
            <a:xfrm>
              <a:off x="10000614" y="707746"/>
              <a:ext cx="2257194" cy="2228470"/>
            </a:xfrm>
            <a:prstGeom prst="flowChartConnector">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36D17F-7E6B-B3AF-0574-49526CEBF28D}"/>
                </a:ext>
              </a:extLst>
            </p:cNvPr>
            <p:cNvSpPr txBox="1"/>
            <p:nvPr/>
          </p:nvSpPr>
          <p:spPr>
            <a:xfrm>
              <a:off x="9898562" y="1173302"/>
              <a:ext cx="2359246" cy="1477328"/>
            </a:xfrm>
            <a:prstGeom prst="rect">
              <a:avLst/>
            </a:prstGeom>
            <a:noFill/>
          </p:spPr>
          <p:txBody>
            <a:bodyPr wrap="square">
              <a:spAutoFit/>
            </a:bodyPr>
            <a:lstStyle/>
            <a:p>
              <a:pPr marL="130175" lvl="0" algn="ctr" defTabSz="914400">
                <a:spcBef>
                  <a:spcPct val="0"/>
                </a:spcBef>
                <a:buClr>
                  <a:srgbClr val="000000"/>
                </a:buClr>
                <a:defRPr/>
              </a:pPr>
              <a:r>
                <a:rPr lang="en-US" altLang="en-US" b="1" kern="0" dirty="0">
                  <a:solidFill>
                    <a:schemeClr val="bg1"/>
                  </a:solidFill>
                  <a:ea typeface="Verdana"/>
                  <a:cs typeface="Verdana"/>
                </a:rPr>
                <a:t>Redirect program students to the program serving area to receive their meals. </a:t>
              </a:r>
              <a:endParaRPr kumimoji="0" lang="en-US" altLang="en-US" b="1" i="0" u="none" strike="noStrike" kern="0" cap="none" spc="0" normalizeH="0" baseline="0" noProof="0" dirty="0">
                <a:ln>
                  <a:noFill/>
                </a:ln>
                <a:solidFill>
                  <a:schemeClr val="bg1"/>
                </a:solidFill>
                <a:effectLst/>
                <a:uLnTx/>
                <a:uFillTx/>
                <a:latin typeface="Calibri"/>
                <a:ea typeface="Verdana"/>
                <a:cs typeface="Verdana"/>
              </a:endParaRPr>
            </a:p>
          </p:txBody>
        </p:sp>
      </p:grpSp>
    </p:spTree>
    <p:custDataLst>
      <p:tags r:id="rId1"/>
    </p:custDataLst>
    <p:extLst>
      <p:ext uri="{BB962C8B-B14F-4D97-AF65-F5344CB8AC3E}">
        <p14:creationId xmlns:p14="http://schemas.microsoft.com/office/powerpoint/2010/main" val="3268014265"/>
      </p:ext>
    </p:extLst>
  </p:cSld>
  <p:clrMapOvr>
    <a:masterClrMapping/>
  </p:clrMapOvr>
  <mc:AlternateContent xmlns:mc="http://schemas.openxmlformats.org/markup-compatibility/2006" xmlns:p159="http://schemas.microsoft.com/office/powerpoint/2015/09/main">
    <mc:Choice Requires="p159">
      <p:transition spd="slow" advTm="79619">
        <p159:morph option="byObject"/>
      </p:transition>
    </mc:Choice>
    <mc:Fallback xmlns="">
      <p:transition spd="slow" advTm="796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par>
                                <p:cTn id="46" presetID="10" presetClass="exit" presetSubtype="0" fill="hold"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up)">
                                      <p:cBhvr>
                                        <p:cTn id="68" dur="500"/>
                                        <p:tgtEl>
                                          <p:spTgt spid="34"/>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8" grpId="0" animBg="1"/>
      <p:bldP spid="19" grpId="0" animBg="1"/>
      <p:bldP spid="20" grpId="0" animBg="1"/>
      <p:bldP spid="35"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0"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extLst>
                <p:ext uri="{D42A27DB-BD31-4B8C-83A1-F6EECF244321}">
                  <p14:modId xmlns:p14="http://schemas.microsoft.com/office/powerpoint/2010/main" val="3810279464"/>
                </p:ext>
              </p:extLst>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extLst>
                <p:ext uri="{D42A27DB-BD31-4B8C-83A1-F6EECF244321}">
                  <p14:modId xmlns:p14="http://schemas.microsoft.com/office/powerpoint/2010/main" val="2962396671"/>
                </p:ext>
              </p:extLst>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15" name="Group 14">
            <a:extLst>
              <a:ext uri="{FF2B5EF4-FFF2-40B4-BE49-F238E27FC236}">
                <a16:creationId xmlns:a16="http://schemas.microsoft.com/office/drawing/2014/main" id="{C4692C45-5717-D1AB-625F-51709E6D3640}"/>
              </a:ext>
            </a:extLst>
          </p:cNvPr>
          <p:cNvGrpSpPr/>
          <p:nvPr/>
        </p:nvGrpSpPr>
        <p:grpSpPr>
          <a:xfrm>
            <a:off x="6215574" y="1477756"/>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pic>
          <p:nvPicPr>
            <p:cNvPr id="3" name="Picture 2" descr="A weekly meal planner with black text&#10;&#10;Description automatically generated with medium confidence">
              <a:extLst>
                <a:ext uri="{FF2B5EF4-FFF2-40B4-BE49-F238E27FC236}">
                  <a16:creationId xmlns:a16="http://schemas.microsoft.com/office/drawing/2014/main" id="{2BCE9F23-1F19-8F74-C113-D7A52A4B699F}"/>
                </a:ext>
              </a:extLst>
            </p:cNvPr>
            <p:cNvPicPr>
              <a:picLocks noChangeAspect="1"/>
            </p:cNvPicPr>
            <p:nvPr/>
          </p:nvPicPr>
          <p:blipFill>
            <a:blip r:embed="rId7"/>
            <a:stretch>
              <a:fillRect/>
            </a:stretch>
          </p:blipFill>
          <p:spPr>
            <a:xfrm>
              <a:off x="6521399" y="2337213"/>
              <a:ext cx="2644896" cy="3436535"/>
            </a:xfrm>
            <a:prstGeom prst="rect">
              <a:avLst/>
            </a:prstGeom>
          </p:spPr>
        </p:pic>
        <p:pic>
          <p:nvPicPr>
            <p:cNvPr id="6" name="Picture 5" descr="A paper with black lines&#10;&#10;Description automatically generated">
              <a:extLst>
                <a:ext uri="{FF2B5EF4-FFF2-40B4-BE49-F238E27FC236}">
                  <a16:creationId xmlns:a16="http://schemas.microsoft.com/office/drawing/2014/main" id="{DF95A51F-6084-363F-BAB9-66625BC80086}"/>
                </a:ext>
              </a:extLst>
            </p:cNvPr>
            <p:cNvPicPr>
              <a:picLocks noChangeAspect="1"/>
            </p:cNvPicPr>
            <p:nvPr/>
          </p:nvPicPr>
          <p:blipFill>
            <a:blip r:embed="rId8"/>
            <a:stretch>
              <a:fillRect/>
            </a:stretch>
          </p:blipFill>
          <p:spPr>
            <a:xfrm>
              <a:off x="9350913" y="2363199"/>
              <a:ext cx="2634062" cy="3410839"/>
            </a:xfrm>
            <a:prstGeom prst="rect">
              <a:avLst/>
            </a:prstGeom>
          </p:spPr>
        </p:pic>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59="http://schemas.microsoft.com/office/powerpoint/2015/09/main">
    <mc:Choice Requires="p159">
      <p:transition spd="slow" advTm="37798">
        <p159:morph option="byObject"/>
      </p:transition>
    </mc:Choice>
    <mc:Fallback xmlns="">
      <p:transition spd="slow" advTm="37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 </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680946" y="1506528"/>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advTm="72045">
        <p159:morph option="byObject"/>
      </p:transition>
    </mc:Choice>
    <mc:Fallback xmlns="">
      <p:transition spd="slow" advTm="72045">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341309" y="1178577"/>
            <a:ext cx="5947878" cy="5983176"/>
          </a:xfrm>
          <a:prstGeom prst="rect">
            <a:avLst/>
          </a:prstGeom>
        </p:spPr>
        <p:txBody>
          <a:bodyPr wrap="square">
            <a:spAutoFit/>
          </a:bodyPr>
          <a:lstStyle/>
          <a:p>
            <a:pPr marL="0" marR="0" lvl="2" indent="0" algn="l" defTabSz="457200" rtl="0" eaLnBrk="1" fontAlgn="auto" latinLnBrk="0" hangingPunct="1">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Staff ensures a reimbursable meal is selected before names are recorded</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Roster is required at all service locations.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211625" y="534551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advTm="60708">
        <p159:morph option="byObject"/>
      </p:transition>
    </mc:Choice>
    <mc:Fallback xmlns="">
      <p:transition spd="slow" advTm="60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027753" cy="2905045"/>
            <a:chOff x="95520" y="4372646"/>
            <a:chExt cx="4407867" cy="2905045"/>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07867" cy="2168799"/>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ASP staff will </a:t>
              </a:r>
              <a:r>
                <a:rPr lang="en-US" sz="2200" dirty="0">
                  <a:solidFill>
                    <a:schemeClr val="tx2">
                      <a:lumMod val="50000"/>
                    </a:schemeClr>
                  </a:solidFill>
                  <a:latin typeface="Century Gothic" panose="020B0502020202020204" pitchFamily="34" charset="0"/>
                </a:rPr>
                <a:t>c</a:t>
              </a:r>
              <a:r>
                <a:rPr kumimoji="0" lang="en-US" sz="2200" b="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onfirm</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that the count is zero and fill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the Food Services Manager daily to be filed.</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4"/>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spd="slow" advTm="67564">
        <p159:morph option="byObject"/>
      </p:transition>
    </mc:Choice>
    <mc:Fallback xmlns="">
      <p:transition spd="slow" advTm="675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fade">
                                      <p:cBhvr>
                                        <p:cTn id="26" dur="500"/>
                                        <p:tgtEl>
                                          <p:spTgt spid="12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fade">
                                      <p:cBhvr>
                                        <p:cTn id="30" dur="500"/>
                                        <p:tgtEl>
                                          <p:spTgt spid="1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fade">
                                      <p:cBhvr>
                                        <p:cTn id="33" dur="500"/>
                                        <p:tgtEl>
                                          <p:spTgt spid="12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2000"/>
                            </p:stCondLst>
                            <p:childTnLst>
                              <p:par>
                                <p:cTn id="39"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40" dur="700" fill="hold"/>
                                        <p:tgtEl>
                                          <p:spTgt spid="6"/>
                                        </p:tgtEl>
                                        <p:attrNameLst>
                                          <p:attrName>ppt_x</p:attrName>
                                          <p:attrName>ppt_y</p:attrName>
                                        </p:attrNameLst>
                                      </p:cBhvr>
                                      <p:rCtr x="13" y="7454"/>
                                    </p:animMotion>
                                  </p:childTnLst>
                                </p:cTn>
                              </p:par>
                              <p:par>
                                <p:cTn id="41" presetID="22" presetClass="entr" presetSubtype="4"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wipe(down)">
                                      <p:cBhvr>
                                        <p:cTn id="43" dur="800"/>
                                        <p:tgtEl>
                                          <p:spTgt spid="98"/>
                                        </p:tgtEl>
                                      </p:cBhvr>
                                    </p:animEffect>
                                  </p:childTnLst>
                                </p:cTn>
                              </p:par>
                            </p:childTnLst>
                          </p:cTn>
                        </p:par>
                        <p:par>
                          <p:cTn id="44" fill="hold">
                            <p:stCondLst>
                              <p:cond delay="2800"/>
                            </p:stCondLst>
                            <p:childTnLst>
                              <p:par>
                                <p:cTn id="45" presetID="22" presetClass="entr" presetSubtype="8" fill="hold" grpId="0" nodeType="after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wipe(left)">
                                      <p:cBhvr>
                                        <p:cTn id="47" dur="500"/>
                                        <p:tgtEl>
                                          <p:spTgt spid="1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F3D36877-74FF-FDD6-4B7B-45AA78AED854}"/>
              </a:ext>
            </a:extLst>
          </p:cNvPr>
          <p:cNvSpPr/>
          <p:nvPr/>
        </p:nvSpPr>
        <p:spPr>
          <a:xfrm>
            <a:off x="7061890" y="829364"/>
            <a:ext cx="5130110" cy="521769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A603FDD-5979-2ACD-D8E7-7303B4EDA5A4}"/>
              </a:ext>
            </a:extLst>
          </p:cNvPr>
          <p:cNvSpPr/>
          <p:nvPr/>
        </p:nvSpPr>
        <p:spPr>
          <a:xfrm>
            <a:off x="3382083" y="1241500"/>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lowchart: Connector 1">
            <a:extLst>
              <a:ext uri="{FF2B5EF4-FFF2-40B4-BE49-F238E27FC236}">
                <a16:creationId xmlns:a16="http://schemas.microsoft.com/office/drawing/2014/main" id="{222F027C-033D-E44A-1A1B-CBEC37DA529A}"/>
              </a:ext>
            </a:extLst>
          </p:cNvPr>
          <p:cNvSpPr/>
          <p:nvPr/>
        </p:nvSpPr>
        <p:spPr>
          <a:xfrm>
            <a:off x="-248884" y="1285632"/>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03AFAA36-2953-4999-ADE2-2F51D83EF25A}"/>
              </a:ext>
            </a:extLst>
          </p:cNvPr>
          <p:cNvSpPr>
            <a:spLocks noGrp="1"/>
          </p:cNvSpPr>
          <p:nvPr>
            <p:ph type="title"/>
          </p:nvPr>
        </p:nvSpPr>
        <p:spPr>
          <a:xfrm>
            <a:off x="108025" y="61108"/>
            <a:ext cx="11975949" cy="1143000"/>
          </a:xfrm>
        </p:spPr>
        <p:txBody>
          <a:bodyPr>
            <a:normAutofit fontScale="90000"/>
          </a:bodyPr>
          <a:lstStyle/>
          <a:p>
            <a:pPr algn="l"/>
            <a:r>
              <a:rPr lang="en-US" dirty="0"/>
              <a:t>PRODUCTION RECORDS MEAL COUNTS</a:t>
            </a:r>
          </a:p>
        </p:txBody>
      </p:sp>
      <p:pic>
        <p:nvPicPr>
          <p:cNvPr id="31" name="Picture 30">
            <a:extLst>
              <a:ext uri="{FF2B5EF4-FFF2-40B4-BE49-F238E27FC236}">
                <a16:creationId xmlns:a16="http://schemas.microsoft.com/office/drawing/2014/main" id="{27385BE4-C269-4F47-ACD5-20421B315FF9}"/>
              </a:ext>
            </a:extLst>
          </p:cNvPr>
          <p:cNvPicPr/>
          <p:nvPr/>
        </p:nvPicPr>
        <p:blipFill rotWithShape="1">
          <a:blip r:embed="rId4"/>
          <a:srcRect l="12390" t="45561" r="74267" b="12392"/>
          <a:stretch/>
        </p:blipFill>
        <p:spPr bwMode="auto">
          <a:xfrm>
            <a:off x="604942" y="1818480"/>
            <a:ext cx="2535383" cy="2886252"/>
          </a:xfrm>
          <a:prstGeom prst="rect">
            <a:avLst/>
          </a:prstGeom>
          <a:ln w="28575">
            <a:solidFill>
              <a:srgbClr val="000000"/>
            </a:solidFill>
          </a:ln>
          <a:extLst>
            <a:ext uri="{53640926-AAD7-44D8-BBD7-CCE9431645EC}">
              <a14:shadowObscured xmlns:a14="http://schemas.microsoft.com/office/drawing/2010/main"/>
            </a:ext>
          </a:extLst>
        </p:spPr>
      </p:pic>
      <p:sp>
        <p:nvSpPr>
          <p:cNvPr id="34" name="Plus Sign 33">
            <a:extLst>
              <a:ext uri="{FF2B5EF4-FFF2-40B4-BE49-F238E27FC236}">
                <a16:creationId xmlns:a16="http://schemas.microsoft.com/office/drawing/2014/main" id="{7DB21336-7F1F-41E2-8F0E-0B183648E75C}"/>
              </a:ext>
            </a:extLst>
          </p:cNvPr>
          <p:cNvSpPr/>
          <p:nvPr/>
        </p:nvSpPr>
        <p:spPr>
          <a:xfrm>
            <a:off x="3426707" y="3167360"/>
            <a:ext cx="580571" cy="565565"/>
          </a:xfrm>
          <a:prstGeom prst="mathPlus">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Equals 34">
            <a:extLst>
              <a:ext uri="{FF2B5EF4-FFF2-40B4-BE49-F238E27FC236}">
                <a16:creationId xmlns:a16="http://schemas.microsoft.com/office/drawing/2014/main" id="{2765C957-9DDF-4765-B0D2-59B1B7658F33}"/>
              </a:ext>
            </a:extLst>
          </p:cNvPr>
          <p:cNvSpPr/>
          <p:nvPr/>
        </p:nvSpPr>
        <p:spPr>
          <a:xfrm>
            <a:off x="7007097" y="3137516"/>
            <a:ext cx="580571" cy="565565"/>
          </a:xfrm>
          <a:prstGeom prst="mathEqual">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E73E6A-59E2-4E5C-BE9A-9FADE5FE2926}"/>
              </a:ext>
            </a:extLst>
          </p:cNvPr>
          <p:cNvSpPr/>
          <p:nvPr/>
        </p:nvSpPr>
        <p:spPr>
          <a:xfrm>
            <a:off x="589189" y="4703170"/>
            <a:ext cx="2600048" cy="4846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ASP Supper Grid Sheet</a:t>
            </a:r>
          </a:p>
        </p:txBody>
      </p:sp>
      <p:grpSp>
        <p:nvGrpSpPr>
          <p:cNvPr id="6" name="Group 5">
            <a:extLst>
              <a:ext uri="{FF2B5EF4-FFF2-40B4-BE49-F238E27FC236}">
                <a16:creationId xmlns:a16="http://schemas.microsoft.com/office/drawing/2014/main" id="{48AFE12F-7D0D-80EF-2749-CF8EF5C18753}"/>
              </a:ext>
            </a:extLst>
          </p:cNvPr>
          <p:cNvGrpSpPr/>
          <p:nvPr/>
        </p:nvGrpSpPr>
        <p:grpSpPr>
          <a:xfrm>
            <a:off x="7726853" y="1920028"/>
            <a:ext cx="3870788" cy="3154980"/>
            <a:chOff x="7726853" y="1920028"/>
            <a:chExt cx="3870788" cy="3154980"/>
          </a:xfrm>
          <a:solidFill>
            <a:srgbClr val="FFAE0D"/>
          </a:solidFill>
        </p:grpSpPr>
        <p:pic>
          <p:nvPicPr>
            <p:cNvPr id="32" name="Picture 31">
              <a:extLst>
                <a:ext uri="{FF2B5EF4-FFF2-40B4-BE49-F238E27FC236}">
                  <a16:creationId xmlns:a16="http://schemas.microsoft.com/office/drawing/2014/main" id="{C49670A3-1019-4CB7-B6F7-A782899FEA6E}"/>
                </a:ext>
              </a:extLst>
            </p:cNvPr>
            <p:cNvPicPr/>
            <p:nvPr/>
          </p:nvPicPr>
          <p:blipFill rotWithShape="1">
            <a:blip r:embed="rId5"/>
            <a:srcRect l="68269" t="39310" r="12019" b="31089"/>
            <a:stretch/>
          </p:blipFill>
          <p:spPr bwMode="auto">
            <a:xfrm>
              <a:off x="7726853" y="1920028"/>
              <a:ext cx="3870787" cy="2434976"/>
            </a:xfrm>
            <a:prstGeom prst="rect">
              <a:avLst/>
            </a:prstGeom>
            <a:grpFill/>
            <a:ln w="38100">
              <a:solidFill>
                <a:srgbClr val="FFAE0D"/>
              </a:solidFill>
            </a:ln>
            <a:extLst>
              <a:ext uri="{53640926-AAD7-44D8-BBD7-CCE9431645EC}">
                <a14:shadowObscured xmlns:a14="http://schemas.microsoft.com/office/drawing/2010/main"/>
              </a:ext>
            </a:extLst>
          </p:spPr>
        </p:pic>
        <p:sp>
          <p:nvSpPr>
            <p:cNvPr id="39" name="Rectangle 38">
              <a:extLst>
                <a:ext uri="{FF2B5EF4-FFF2-40B4-BE49-F238E27FC236}">
                  <a16:creationId xmlns:a16="http://schemas.microsoft.com/office/drawing/2014/main" id="{5D6AF240-A32B-41EB-A8F0-4B3B00B0FF98}"/>
                </a:ext>
              </a:extLst>
            </p:cNvPr>
            <p:cNvSpPr/>
            <p:nvPr/>
          </p:nvSpPr>
          <p:spPr>
            <a:xfrm>
              <a:off x="7726853" y="4397448"/>
              <a:ext cx="3870788" cy="6775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PRODUCTION RECORDS</a:t>
              </a:r>
            </a:p>
            <a:p>
              <a:pPr algn="ctr"/>
              <a:r>
                <a:rPr lang="en-US" b="1" dirty="0">
                  <a:solidFill>
                    <a:schemeClr val="bg1"/>
                  </a:solidFill>
                </a:rPr>
                <a:t>(Reimbursable Meals)</a:t>
              </a:r>
            </a:p>
          </p:txBody>
        </p:sp>
        <p:sp>
          <p:nvSpPr>
            <p:cNvPr id="40" name="TextBox 39">
              <a:extLst>
                <a:ext uri="{FF2B5EF4-FFF2-40B4-BE49-F238E27FC236}">
                  <a16:creationId xmlns:a16="http://schemas.microsoft.com/office/drawing/2014/main" id="{47B3E2AA-9DFA-44F0-AB6D-378F81794059}"/>
                </a:ext>
              </a:extLst>
            </p:cNvPr>
            <p:cNvSpPr txBox="1"/>
            <p:nvPr/>
          </p:nvSpPr>
          <p:spPr>
            <a:xfrm>
              <a:off x="8951046" y="2731277"/>
              <a:ext cx="1422400" cy="1323439"/>
            </a:xfrm>
            <a:prstGeom prst="rect">
              <a:avLst/>
            </a:prstGeom>
            <a:grpFill/>
          </p:spPr>
          <p:txBody>
            <a:bodyPr wrap="square" rtlCol="0">
              <a:spAutoFit/>
            </a:bodyPr>
            <a:lstStyle/>
            <a:p>
              <a:pPr algn="ctr"/>
              <a:r>
                <a:rPr lang="en-US" sz="8000" b="1" dirty="0">
                  <a:solidFill>
                    <a:schemeClr val="bg1"/>
                  </a:solidFill>
                </a:rPr>
                <a:t>81</a:t>
              </a:r>
              <a:endParaRPr lang="en-US" b="1" dirty="0">
                <a:solidFill>
                  <a:schemeClr val="bg1"/>
                </a:solidFill>
              </a:endParaRPr>
            </a:p>
          </p:txBody>
        </p:sp>
      </p:grpSp>
      <p:sp>
        <p:nvSpPr>
          <p:cNvPr id="41" name="TextBox 40">
            <a:extLst>
              <a:ext uri="{FF2B5EF4-FFF2-40B4-BE49-F238E27FC236}">
                <a16:creationId xmlns:a16="http://schemas.microsoft.com/office/drawing/2014/main" id="{A5C5E804-CAEC-404A-A7F7-13EFAABE9D37}"/>
              </a:ext>
            </a:extLst>
          </p:cNvPr>
          <p:cNvSpPr txBox="1"/>
          <p:nvPr/>
        </p:nvSpPr>
        <p:spPr>
          <a:xfrm>
            <a:off x="1193766" y="2731907"/>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47</a:t>
            </a:r>
            <a:endParaRPr lang="en-US" b="1" dirty="0">
              <a:solidFill>
                <a:schemeClr val="bg1"/>
              </a:solidFill>
            </a:endParaRPr>
          </a:p>
        </p:txBody>
      </p:sp>
      <p:grpSp>
        <p:nvGrpSpPr>
          <p:cNvPr id="5" name="Group 4">
            <a:extLst>
              <a:ext uri="{FF2B5EF4-FFF2-40B4-BE49-F238E27FC236}">
                <a16:creationId xmlns:a16="http://schemas.microsoft.com/office/drawing/2014/main" id="{14CCC739-159F-5A3E-CE6D-2495A56053FE}"/>
              </a:ext>
            </a:extLst>
          </p:cNvPr>
          <p:cNvGrpSpPr/>
          <p:nvPr/>
        </p:nvGrpSpPr>
        <p:grpSpPr>
          <a:xfrm>
            <a:off x="4290811" y="1816918"/>
            <a:ext cx="2540741" cy="3331976"/>
            <a:chOff x="4290811" y="1816918"/>
            <a:chExt cx="2540741" cy="3331976"/>
          </a:xfrm>
        </p:grpSpPr>
        <p:pic>
          <p:nvPicPr>
            <p:cNvPr id="33" name="Picture 32">
              <a:extLst>
                <a:ext uri="{FF2B5EF4-FFF2-40B4-BE49-F238E27FC236}">
                  <a16:creationId xmlns:a16="http://schemas.microsoft.com/office/drawing/2014/main" id="{F6446170-1408-45B8-B7F8-BB103A2C6B0F}"/>
                </a:ext>
              </a:extLst>
            </p:cNvPr>
            <p:cNvPicPr/>
            <p:nvPr/>
          </p:nvPicPr>
          <p:blipFill rotWithShape="1">
            <a:blip r:embed="rId6"/>
            <a:srcRect l="60577" t="15493" r="13475" b="14202"/>
            <a:stretch/>
          </p:blipFill>
          <p:spPr bwMode="auto">
            <a:xfrm rot="16200000">
              <a:off x="4120735" y="1992353"/>
              <a:ext cx="2886251" cy="2535382"/>
            </a:xfrm>
            <a:prstGeom prst="rect">
              <a:avLst/>
            </a:prstGeom>
            <a:ln w="28575">
              <a:solidFill>
                <a:srgbClr val="000000"/>
              </a:solidFill>
            </a:ln>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45342AD4-3D09-42B3-B4BE-101BF545B75B}"/>
                </a:ext>
              </a:extLst>
            </p:cNvPr>
            <p:cNvSpPr/>
            <p:nvPr/>
          </p:nvSpPr>
          <p:spPr>
            <a:xfrm>
              <a:off x="4290811" y="4714691"/>
              <a:ext cx="2535383" cy="43420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Community Roster</a:t>
              </a:r>
            </a:p>
          </p:txBody>
        </p:sp>
        <p:sp>
          <p:nvSpPr>
            <p:cNvPr id="42" name="TextBox 41">
              <a:extLst>
                <a:ext uri="{FF2B5EF4-FFF2-40B4-BE49-F238E27FC236}">
                  <a16:creationId xmlns:a16="http://schemas.microsoft.com/office/drawing/2014/main" id="{29881938-CBB2-4475-B00A-3468A5B6B2D1}"/>
                </a:ext>
              </a:extLst>
            </p:cNvPr>
            <p:cNvSpPr txBox="1"/>
            <p:nvPr/>
          </p:nvSpPr>
          <p:spPr>
            <a:xfrm>
              <a:off x="4909660" y="2730345"/>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34</a:t>
              </a:r>
              <a:endParaRPr lang="en-US" b="1" dirty="0">
                <a:solidFill>
                  <a:schemeClr val="bg1"/>
                </a:solidFill>
              </a:endParaRPr>
            </a:p>
          </p:txBody>
        </p:sp>
      </p:grpSp>
      <p:sp>
        <p:nvSpPr>
          <p:cNvPr id="43" name="Title 3">
            <a:extLst>
              <a:ext uri="{FF2B5EF4-FFF2-40B4-BE49-F238E27FC236}">
                <a16:creationId xmlns:a16="http://schemas.microsoft.com/office/drawing/2014/main" id="{5FEF8E0A-651D-4CCF-8DF5-AE844E8B0E5C}"/>
              </a:ext>
            </a:extLst>
          </p:cNvPr>
          <p:cNvSpPr txBox="1">
            <a:spLocks/>
          </p:cNvSpPr>
          <p:nvPr/>
        </p:nvSpPr>
        <p:spPr>
          <a:xfrm>
            <a:off x="37791" y="5734698"/>
            <a:ext cx="875328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Century Gothic" panose="020B0502020202020204" pitchFamily="34" charset="0"/>
              </a:rPr>
              <a:t>Reimbursable meal counts on the Production Record must support the ASP Grid Sheet and the Community Roster. </a:t>
            </a:r>
          </a:p>
        </p:txBody>
      </p:sp>
    </p:spTree>
    <p:custDataLst>
      <p:tags r:id="rId1"/>
    </p:custDataLst>
    <p:extLst>
      <p:ext uri="{BB962C8B-B14F-4D97-AF65-F5344CB8AC3E}">
        <p14:creationId xmlns:p14="http://schemas.microsoft.com/office/powerpoint/2010/main" val="3064498953"/>
      </p:ext>
    </p:extLst>
  </p:cSld>
  <p:clrMapOvr>
    <a:masterClrMapping/>
  </p:clrMapOvr>
  <mc:AlternateContent xmlns:mc="http://schemas.openxmlformats.org/markup-compatibility/2006" xmlns:p159="http://schemas.microsoft.com/office/powerpoint/2015/09/main">
    <mc:Choice Requires="p159">
      <p:transition spd="slow" advTm="28762">
        <p159:morph option="byObject"/>
      </p:transition>
    </mc:Choice>
    <mc:Fallback xmlns="">
      <p:transition spd="slow" advTm="287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Saturday program, and to new employees.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advTm="41465">
        <p159:morph option="byObject"/>
      </p:transition>
    </mc:Choice>
    <mc:Fallback xmlns="">
      <p:transition spd="slow" advTm="41465">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082328" y="233362"/>
            <a:ext cx="7548165" cy="1143000"/>
          </a:xfrm>
        </p:spPr>
        <p:txBody>
          <a:bodyPr>
            <a:noAutofit/>
          </a:bodyPr>
          <a:lstStyle/>
          <a:p>
            <a:r>
              <a:rPr lang="en-US" dirty="0"/>
              <a:t>Do Not Back Out Leftovers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606717" y="1582221"/>
            <a:ext cx="6499388" cy="454185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altLang="en-US" sz="2400" dirty="0">
                <a:solidFill>
                  <a:schemeClr val="bg1"/>
                </a:solidFill>
                <a:latin typeface="Century Gothic" panose="020B0502020202020204" pitchFamily="34" charset="0"/>
              </a:rPr>
              <a:t>“Backing out” is when leftovers are subtracted from the meals prepared to determine the meal count.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“Backing out” leftovers is strictly prohibited</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 counts are obtained from the amounts recorded on the ASP Supper Grid Sheet and the Community Roster</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It is not possible to claim more meals than the amount prepared on the production worksheet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Meals must be recorded accurately</a:t>
            </a:r>
          </a:p>
          <a:p>
            <a:pPr marL="0" indent="0">
              <a:spcBef>
                <a:spcPts val="0"/>
              </a:spcBef>
              <a:buNone/>
            </a:pPr>
            <a:endParaRPr lang="en-US" altLang="en-US" sz="26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C25099A0-5A7F-8917-2A42-E52802626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768" y="233362"/>
            <a:ext cx="4814530" cy="519764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05E4CE7E-1B4A-526D-15FA-C2BB0B09BDAB}"/>
              </a:ext>
            </a:extLst>
          </p:cNvPr>
          <p:cNvSpPr/>
          <p:nvPr/>
        </p:nvSpPr>
        <p:spPr>
          <a:xfrm>
            <a:off x="-79361" y="4153237"/>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E9FA6C2-E023-FF07-EFAB-AB45F42196AD}"/>
              </a:ext>
            </a:extLst>
          </p:cNvPr>
          <p:cNvSpPr/>
          <p:nvPr/>
        </p:nvSpPr>
        <p:spPr>
          <a:xfrm>
            <a:off x="1170109" y="5431004"/>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55769"/>
      </p:ext>
    </p:extLst>
  </p:cSld>
  <p:clrMapOvr>
    <a:masterClrMapping/>
  </p:clrMapOvr>
  <mc:AlternateContent xmlns:mc="http://schemas.openxmlformats.org/markup-compatibility/2006" xmlns:p159="http://schemas.microsoft.com/office/powerpoint/2015/09/main">
    <mc:Choice Requires="p159">
      <p:transition spd="slow" advTm="53199">
        <p159:morph option="byObject"/>
      </p:transition>
    </mc:Choice>
    <mc:Fallback xmlns="">
      <p:transition spd="slow" advTm="53199">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D481A6C8-2C0E-86E2-2846-9FA97D6A3580}"/>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186209" y="2102238"/>
            <a:ext cx="5894910" cy="2021066"/>
          </a:xfrm>
          <a:prstGeom prst="rect">
            <a:avLst/>
          </a:prstGeom>
        </p:spPr>
        <p:txBody>
          <a:bodyPr wrap="square">
            <a:spAutoFit/>
          </a:bodyPr>
          <a:lstStyle/>
          <a:p>
            <a:pPr>
              <a:spcAft>
                <a:spcPts val="400"/>
              </a:spcAft>
            </a:pPr>
            <a:r>
              <a:rPr lang="en-US" sz="2400" dirty="0">
                <a:solidFill>
                  <a:schemeClr val="tx2">
                    <a:lumMod val="50000"/>
                  </a:schemeClr>
                </a:solidFill>
                <a:latin typeface="Century Gothic" panose="020B0502020202020204" pitchFamily="34" charset="0"/>
              </a:rPr>
              <a:t>Claiming is the request for reimbursement that FSD submits to the California Department of Education. FSD obtains this information from CMS.</a:t>
            </a:r>
          </a:p>
          <a:p>
            <a:pPr>
              <a:spcAft>
                <a:spcPts val="400"/>
              </a:spcAft>
              <a:buFont typeface="Wingdings" panose="05000000000000000000" pitchFamily="2" charset="2"/>
              <a:buChar char="Ø"/>
            </a:pPr>
            <a:endParaRPr lang="en-US" sz="2600" dirty="0">
              <a:solidFill>
                <a:srgbClr val="000000"/>
              </a:solidFill>
              <a:latin typeface="Century Gothic" panose="020B0502020202020204" pitchFamily="34" charset="0"/>
            </a:endParaRP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1513083" y="481717"/>
            <a:ext cx="839074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tx2">
                    <a:lumMod val="50000"/>
                  </a:schemeClr>
                </a:solidFill>
                <a:latin typeface="Onyx" panose="04050602080702020203" pitchFamily="82" charset="0"/>
              </a:rPr>
              <a:t>Claiming for</a:t>
            </a:r>
          </a:p>
          <a:p>
            <a:r>
              <a:rPr lang="en-US" sz="7200" dirty="0">
                <a:solidFill>
                  <a:schemeClr val="tx2">
                    <a:lumMod val="50000"/>
                  </a:schemeClr>
                </a:solidFill>
                <a:latin typeface="Onyx" panose="04050602080702020203" pitchFamily="82" charset="0"/>
              </a:rPr>
              <a:t> Reimbursement</a:t>
            </a:r>
          </a:p>
        </p:txBody>
      </p:sp>
      <p:sp>
        <p:nvSpPr>
          <p:cNvPr id="23" name="Rectangle 22">
            <a:extLst>
              <a:ext uri="{FF2B5EF4-FFF2-40B4-BE49-F238E27FC236}">
                <a16:creationId xmlns:a16="http://schemas.microsoft.com/office/drawing/2014/main" id="{CDFC81D8-55C0-4118-915F-15FC5AC541C9}"/>
              </a:ext>
            </a:extLst>
          </p:cNvPr>
          <p:cNvSpPr/>
          <p:nvPr/>
        </p:nvSpPr>
        <p:spPr>
          <a:xfrm>
            <a:off x="-96483" y="3744153"/>
            <a:ext cx="5557549" cy="2630977"/>
          </a:xfrm>
          <a:prstGeom prst="rect">
            <a:avLst/>
          </a:prstGeom>
        </p:spPr>
        <p:txBody>
          <a:bodyPr wrap="square">
            <a:spAutoFit/>
          </a:bodyPr>
          <a:lstStyle/>
          <a:p>
            <a:pPr lvl="2" indent="-344488">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Meal counts are obtained from ASP Supper Grid Sheet and Community Roster combined</a:t>
            </a:r>
          </a:p>
          <a:p>
            <a:pPr lvl="2" indent="-344488" defTabSz="914400">
              <a:lnSpc>
                <a:spcPct val="90000"/>
              </a:lnSpc>
              <a:spcBef>
                <a:spcPts val="500"/>
              </a:spcBef>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Manager inputs the total meal count under “free” in CMS Daily Entry each day</a:t>
            </a:r>
          </a:p>
        </p:txBody>
      </p:sp>
      <p:sp>
        <p:nvSpPr>
          <p:cNvPr id="5" name="Flowchart: Connector 4">
            <a:extLst>
              <a:ext uri="{FF2B5EF4-FFF2-40B4-BE49-F238E27FC236}">
                <a16:creationId xmlns:a16="http://schemas.microsoft.com/office/drawing/2014/main" id="{CFAD4A06-319A-CA61-6B2E-565573D50D83}"/>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7051A39-E8D2-72B9-102A-C7BEE377AFEB}"/>
              </a:ext>
            </a:extLst>
          </p:cNvPr>
          <p:cNvSpPr/>
          <p:nvPr/>
        </p:nvSpPr>
        <p:spPr>
          <a:xfrm>
            <a:off x="10643858" y="567178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2B6C837-F55B-70B4-E6A4-75BC1CE0A3FC}"/>
              </a:ext>
            </a:extLst>
          </p:cNvPr>
          <p:cNvSpPr/>
          <p:nvPr/>
        </p:nvSpPr>
        <p:spPr>
          <a:xfrm>
            <a:off x="10204242" y="63644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group of tables with numbers&#10;&#10;Description automatically generated with medium confidence">
            <a:extLst>
              <a:ext uri="{FF2B5EF4-FFF2-40B4-BE49-F238E27FC236}">
                <a16:creationId xmlns:a16="http://schemas.microsoft.com/office/drawing/2014/main" id="{44CA6C7C-36C9-E09F-B00F-71E04EC63687}"/>
              </a:ext>
            </a:extLst>
          </p:cNvPr>
          <p:cNvPicPr>
            <a:picLocks noChangeAspect="1"/>
          </p:cNvPicPr>
          <p:nvPr/>
        </p:nvPicPr>
        <p:blipFill>
          <a:blip r:embed="rId3"/>
          <a:stretch>
            <a:fillRect/>
          </a:stretch>
        </p:blipFill>
        <p:spPr>
          <a:xfrm>
            <a:off x="7174955" y="902377"/>
            <a:ext cx="2474431" cy="3199627"/>
          </a:xfrm>
          <a:prstGeom prst="rect">
            <a:avLst/>
          </a:prstGeom>
        </p:spPr>
      </p:pic>
      <p:pic>
        <p:nvPicPr>
          <p:cNvPr id="9" name="Picture 8" descr="A white sheet with black lines&#10;&#10;Description automatically generated">
            <a:extLst>
              <a:ext uri="{FF2B5EF4-FFF2-40B4-BE49-F238E27FC236}">
                <a16:creationId xmlns:a16="http://schemas.microsoft.com/office/drawing/2014/main" id="{3688A3A6-3E30-70B3-E893-C05E288D56FA}"/>
              </a:ext>
            </a:extLst>
          </p:cNvPr>
          <p:cNvPicPr>
            <a:picLocks noChangeAspect="1"/>
          </p:cNvPicPr>
          <p:nvPr/>
        </p:nvPicPr>
        <p:blipFill>
          <a:blip r:embed="rId4"/>
          <a:stretch>
            <a:fillRect/>
          </a:stretch>
        </p:blipFill>
        <p:spPr>
          <a:xfrm>
            <a:off x="9058006" y="2234064"/>
            <a:ext cx="2485495" cy="3199627"/>
          </a:xfrm>
          <a:prstGeom prst="rect">
            <a:avLst/>
          </a:prstGeom>
        </p:spPr>
      </p:pic>
    </p:spTree>
    <p:extLst>
      <p:ext uri="{BB962C8B-B14F-4D97-AF65-F5344CB8AC3E}">
        <p14:creationId xmlns:p14="http://schemas.microsoft.com/office/powerpoint/2010/main" val="3457398216"/>
      </p:ext>
    </p:extLst>
  </p:cSld>
  <p:clrMapOvr>
    <a:masterClrMapping/>
  </p:clrMapOvr>
  <mc:AlternateContent xmlns:mc="http://schemas.openxmlformats.org/markup-compatibility/2006" xmlns:p159="http://schemas.microsoft.com/office/powerpoint/2015/09/main">
    <mc:Choice Requires="p159">
      <p:transition spd="slow" advTm="48755">
        <p159:morph option="byObject"/>
      </p:transition>
    </mc:Choice>
    <mc:Fallback xmlns="">
      <p:transition spd="slow" advTm="48755">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4E8DE85F-8E40-4A65-8830-54C8B9D699AA}"/>
              </a:ext>
            </a:extLst>
          </p:cNvPr>
          <p:cNvCxnSpPr/>
          <p:nvPr/>
        </p:nvCxnSpPr>
        <p:spPr>
          <a:xfrm>
            <a:off x="8748782" y="1159431"/>
            <a:ext cx="999770"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D51BCACE-8954-4D08-B30D-797D9616EAE2}"/>
              </a:ext>
            </a:extLst>
          </p:cNvPr>
          <p:cNvCxnSpPr>
            <a:cxnSpLocks/>
          </p:cNvCxnSpPr>
          <p:nvPr/>
        </p:nvCxnSpPr>
        <p:spPr>
          <a:xfrm rot="5400000">
            <a:off x="2230771" y="3563582"/>
            <a:ext cx="1584087" cy="1409699"/>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CCBAEE0A-722D-DF9B-ECD2-F75E8D0E0A5F}"/>
              </a:ext>
            </a:extLst>
          </p:cNvPr>
          <p:cNvCxnSpPr>
            <a:cxnSpLocks/>
          </p:cNvCxnSpPr>
          <p:nvPr/>
        </p:nvCxnSpPr>
        <p:spPr>
          <a:xfrm rot="16200000" flipH="1">
            <a:off x="3881473" y="1462956"/>
            <a:ext cx="1642185" cy="901244"/>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AFDB9295-B2CC-4933-8176-3B3D7446B2AE}"/>
              </a:ext>
            </a:extLst>
          </p:cNvPr>
          <p:cNvCxnSpPr>
            <a:cxnSpLocks/>
          </p:cNvCxnSpPr>
          <p:nvPr/>
        </p:nvCxnSpPr>
        <p:spPr>
          <a:xfrm rot="5400000" flipH="1" flipV="1">
            <a:off x="1707798" y="1460287"/>
            <a:ext cx="750003" cy="470325"/>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F124AF54-75B8-48C9-99D6-BF88B2BA564B}"/>
              </a:ext>
            </a:extLst>
          </p:cNvPr>
          <p:cNvCxnSpPr>
            <a:cxnSpLocks/>
          </p:cNvCxnSpPr>
          <p:nvPr/>
        </p:nvCxnSpPr>
        <p:spPr>
          <a:xfrm rot="5400000" flipH="1" flipV="1">
            <a:off x="2157882" y="2773469"/>
            <a:ext cx="5221363" cy="2298565"/>
          </a:xfrm>
          <a:prstGeom prst="bentConnector3">
            <a:avLst>
              <a:gd name="adj1" fmla="val 1837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E907439C-CCB6-4FDA-B58D-1F4B419859C6}"/>
              </a:ext>
            </a:extLst>
          </p:cNvPr>
          <p:cNvCxnSpPr>
            <a:cxnSpLocks/>
          </p:cNvCxnSpPr>
          <p:nvPr/>
        </p:nvCxnSpPr>
        <p:spPr>
          <a:xfrm rot="5400000">
            <a:off x="8271406" y="5010617"/>
            <a:ext cx="1099899" cy="538198"/>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CA17D9D3-B4C4-4C38-A270-5182D694C7AD}"/>
              </a:ext>
            </a:extLst>
          </p:cNvPr>
          <p:cNvCxnSpPr>
            <a:cxnSpLocks/>
          </p:cNvCxnSpPr>
          <p:nvPr/>
        </p:nvCxnSpPr>
        <p:spPr>
          <a:xfrm rot="16200000" flipH="1">
            <a:off x="7934501" y="1780059"/>
            <a:ext cx="2045986" cy="804730"/>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Flowchart: Connector 5">
            <a:extLst>
              <a:ext uri="{FF2B5EF4-FFF2-40B4-BE49-F238E27FC236}">
                <a16:creationId xmlns:a16="http://schemas.microsoft.com/office/drawing/2014/main" id="{3427DDB8-15BB-2676-AA1A-B03A82B0CCDB}"/>
              </a:ext>
            </a:extLst>
          </p:cNvPr>
          <p:cNvSpPr/>
          <p:nvPr/>
        </p:nvSpPr>
        <p:spPr>
          <a:xfrm>
            <a:off x="-2114262" y="666979"/>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2228902" y="0"/>
            <a:ext cx="2324671" cy="2260881"/>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prepared by Food Services Staff &amp; are ready for service.</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3306007" y="2020397"/>
            <a:ext cx="2770252"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91440" rtlCol="0" anchor="ctr"/>
          <a:lstStyle/>
          <a:p>
            <a:pPr lvl="0" algn="ctr">
              <a:defRPr/>
            </a:pPr>
            <a:r>
              <a:rPr lang="en-US" dirty="0">
                <a:solidFill>
                  <a:schemeClr val="tx2">
                    <a:lumMod val="50000"/>
                  </a:schemeClr>
                </a:solidFill>
                <a:latin typeface="Century Gothic" panose="020B0502020202020204" pitchFamily="34" charset="0"/>
              </a:rPr>
              <a:t>Meal service begins immediately after the dismissal bell rings, and lasts for 30 minutes.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1578611" y="4123330"/>
            <a:ext cx="2974962" cy="2629094"/>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40" tIns="91440" numCol="1" rtlCol="0" anchor="ctr"/>
          <a:lstStyle/>
          <a:p>
            <a:pPr lvl="0" algn="ctr">
              <a:defRPr/>
            </a:pPr>
            <a:r>
              <a:rPr lang="en-US" dirty="0">
                <a:solidFill>
                  <a:schemeClr val="tx2">
                    <a:lumMod val="50000"/>
                  </a:schemeClr>
                </a:solidFill>
                <a:latin typeface="Century Gothic" panose="020B0502020202020204" pitchFamily="34" charset="0"/>
              </a:rPr>
              <a:t>ASP Staff distributes meals to program students &amp; participants from the community.</a:t>
            </a:r>
          </a:p>
        </p:txBody>
      </p:sp>
      <p:sp>
        <p:nvSpPr>
          <p:cNvPr id="18" name="Flowchart: Connector 17">
            <a:extLst>
              <a:ext uri="{FF2B5EF4-FFF2-40B4-BE49-F238E27FC236}">
                <a16:creationId xmlns:a16="http://schemas.microsoft.com/office/drawing/2014/main" id="{34C59FC5-22EB-4AEF-9F42-F65ACE1DD450}"/>
              </a:ext>
            </a:extLst>
          </p:cNvPr>
          <p:cNvSpPr/>
          <p:nvPr/>
        </p:nvSpPr>
        <p:spPr>
          <a:xfrm>
            <a:off x="5747656" y="26155"/>
            <a:ext cx="3120570" cy="286066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defRPr/>
            </a:pPr>
            <a:r>
              <a:rPr lang="en-US" dirty="0">
                <a:solidFill>
                  <a:schemeClr val="tx2">
                    <a:lumMod val="50000"/>
                  </a:schemeClr>
                </a:solidFill>
                <a:latin typeface="Century Gothic" panose="020B0502020202020204" pitchFamily="34" charset="0"/>
              </a:rPr>
              <a:t>ASP Staff ensures reimbursable meal is received, then marks participant on the appropriate form.</a:t>
            </a:r>
          </a:p>
        </p:txBody>
      </p:sp>
      <p:sp>
        <p:nvSpPr>
          <p:cNvPr id="19" name="Flowchart: Connector 18">
            <a:extLst>
              <a:ext uri="{FF2B5EF4-FFF2-40B4-BE49-F238E27FC236}">
                <a16:creationId xmlns:a16="http://schemas.microsoft.com/office/drawing/2014/main" id="{73D12AE2-AAB4-4D17-A8B1-A90661D3309B}"/>
              </a:ext>
            </a:extLst>
          </p:cNvPr>
          <p:cNvSpPr/>
          <p:nvPr/>
        </p:nvSpPr>
        <p:spPr>
          <a:xfrm>
            <a:off x="7745838" y="2406624"/>
            <a:ext cx="2761437"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consumed in the designated eating area. No food may leave the campus.</a:t>
            </a:r>
          </a:p>
        </p:txBody>
      </p:sp>
      <p:sp>
        <p:nvSpPr>
          <p:cNvPr id="20" name="Flowchart: Connector 19">
            <a:extLst>
              <a:ext uri="{FF2B5EF4-FFF2-40B4-BE49-F238E27FC236}">
                <a16:creationId xmlns:a16="http://schemas.microsoft.com/office/drawing/2014/main" id="{72B36928-A4FB-4620-9649-AD6DDFB1397E}"/>
              </a:ext>
            </a:extLst>
          </p:cNvPr>
          <p:cNvSpPr/>
          <p:nvPr/>
        </p:nvSpPr>
        <p:spPr>
          <a:xfrm>
            <a:off x="5788502" y="4313143"/>
            <a:ext cx="2814874" cy="2465573"/>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At least one point of service must be open for the entire 30-minute meal service.</a:t>
            </a:r>
          </a:p>
        </p:txBody>
      </p:sp>
      <p:sp>
        <p:nvSpPr>
          <p:cNvPr id="35" name="Title 3">
            <a:extLst>
              <a:ext uri="{FF2B5EF4-FFF2-40B4-BE49-F238E27FC236}">
                <a16:creationId xmlns:a16="http://schemas.microsoft.com/office/drawing/2014/main" id="{C32F6B6E-4BEF-4D27-B73C-347FF10522DD}"/>
              </a:ext>
            </a:extLst>
          </p:cNvPr>
          <p:cNvSpPr txBox="1">
            <a:spLocks/>
          </p:cNvSpPr>
          <p:nvPr/>
        </p:nvSpPr>
        <p:spPr>
          <a:xfrm>
            <a:off x="0" y="1915488"/>
            <a:ext cx="1943556" cy="1560900"/>
          </a:xfrm>
          <a:prstGeom prst="rect">
            <a:avLst/>
          </a:prstGeom>
          <a:solidFill>
            <a:srgbClr val="7F0000"/>
          </a:solidFill>
          <a:ln w="28575">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b="1" dirty="0">
                <a:solidFill>
                  <a:schemeClr val="bg1"/>
                </a:solidFill>
                <a:latin typeface="Century Gothic" panose="020B0502020202020204" pitchFamily="34" charset="0"/>
              </a:rPr>
              <a:t>ASP</a:t>
            </a:r>
            <a:r>
              <a:rPr lang="en-US" sz="3200" b="1" dirty="0">
                <a:solidFill>
                  <a:schemeClr val="bg1"/>
                </a:solidFill>
                <a:latin typeface="Century Gothic" panose="020B0502020202020204" pitchFamily="34" charset="0"/>
              </a:rPr>
              <a:t> </a:t>
            </a:r>
          </a:p>
          <a:p>
            <a:r>
              <a:rPr lang="en-US" sz="3200" b="1" dirty="0">
                <a:solidFill>
                  <a:schemeClr val="bg1"/>
                </a:solidFill>
                <a:latin typeface="Century Gothic" panose="020B0502020202020204" pitchFamily="34" charset="0"/>
              </a:rPr>
              <a:t>SERVICE</a:t>
            </a:r>
          </a:p>
        </p:txBody>
      </p:sp>
      <p:sp>
        <p:nvSpPr>
          <p:cNvPr id="21" name="Rectangle 20">
            <a:extLst>
              <a:ext uri="{FF2B5EF4-FFF2-40B4-BE49-F238E27FC236}">
                <a16:creationId xmlns:a16="http://schemas.microsoft.com/office/drawing/2014/main" id="{542D3577-B3F9-45F9-BDE7-D02E7C99D2B2}"/>
              </a:ext>
            </a:extLst>
          </p:cNvPr>
          <p:cNvSpPr/>
          <p:nvPr/>
        </p:nvSpPr>
        <p:spPr>
          <a:xfrm>
            <a:off x="9079191" y="6407234"/>
            <a:ext cx="3163072" cy="3970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22" name="Rounded Rectangle 36">
            <a:extLst>
              <a:ext uri="{FF2B5EF4-FFF2-40B4-BE49-F238E27FC236}">
                <a16:creationId xmlns:a16="http://schemas.microsoft.com/office/drawing/2014/main" id="{890ACF90-D588-4426-8C8E-2907A26A0F2D}"/>
              </a:ext>
            </a:extLst>
          </p:cNvPr>
          <p:cNvSpPr/>
          <p:nvPr/>
        </p:nvSpPr>
        <p:spPr>
          <a:xfrm>
            <a:off x="9553512" y="53734"/>
            <a:ext cx="2476532" cy="2856428"/>
          </a:xfrm>
          <a:prstGeom prst="flowChartConnector">
            <a:avLst/>
          </a:prstGeom>
          <a:solidFill>
            <a:srgbClr val="FFAE0D"/>
          </a:solidFill>
          <a:ln w="28575">
            <a:solidFill>
              <a:schemeClr val="bg1"/>
            </a:solidFill>
          </a:ln>
        </p:spPr>
        <p:txBody>
          <a:bodyPr wrap="square" anchor="ctr">
            <a:spAutoFit/>
          </a:bodyPr>
          <a:lstStyle/>
          <a:p>
            <a:pPr marL="130175" marR="0" lvl="0" indent="0" algn="ctr" defTabSz="914400" rtl="0" eaLnBrk="1" fontAlgn="auto" latinLnBrk="0" hangingPunct="1">
              <a:spcBef>
                <a:spcPct val="0"/>
              </a:spcBef>
              <a:spcAft>
                <a:spcPts val="0"/>
              </a:spcAft>
              <a:buClr>
                <a:srgbClr val="000000"/>
              </a:buClr>
              <a:buSzTx/>
              <a:buFontTx/>
              <a:buNone/>
              <a:tabLst/>
              <a:defRPr/>
            </a:pPr>
            <a:r>
              <a:rPr kumimoji="0" lang="en-US" altLang="en-US" b="1" i="0" u="none" strike="noStrike" kern="0" cap="none" spc="0" normalizeH="0" baseline="0" noProof="0" dirty="0">
                <a:ln>
                  <a:noFill/>
                </a:ln>
                <a:solidFill>
                  <a:srgbClr val="000000"/>
                </a:solidFill>
                <a:effectLst/>
                <a:uLnTx/>
                <a:uFillTx/>
                <a:latin typeface="Century Gothic" panose="020B0502020202020204" pitchFamily="34" charset="0"/>
                <a:ea typeface="Verdana"/>
                <a:cs typeface="Verdana"/>
              </a:rPr>
              <a:t>ASP Supper Grid Sheet &amp; Community Roster are required at the point of service.</a:t>
            </a:r>
          </a:p>
        </p:txBody>
      </p:sp>
      <p:sp>
        <p:nvSpPr>
          <p:cNvPr id="37" name="Flowchart: Connector 36">
            <a:extLst>
              <a:ext uri="{FF2B5EF4-FFF2-40B4-BE49-F238E27FC236}">
                <a16:creationId xmlns:a16="http://schemas.microsoft.com/office/drawing/2014/main" id="{99409ABB-3F44-4FF3-D59B-78507B208BFD}"/>
              </a:ext>
            </a:extLst>
          </p:cNvPr>
          <p:cNvSpPr/>
          <p:nvPr/>
        </p:nvSpPr>
        <p:spPr>
          <a:xfrm>
            <a:off x="675938" y="436516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5E1DCC19-6F03-3858-1D04-2ED35420804F}"/>
              </a:ext>
            </a:extLst>
          </p:cNvPr>
          <p:cNvSpPr/>
          <p:nvPr/>
        </p:nvSpPr>
        <p:spPr>
          <a:xfrm>
            <a:off x="236322" y="505784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74562541"/>
      </p:ext>
    </p:extLst>
  </p:cSld>
  <p:clrMapOvr>
    <a:masterClrMapping/>
  </p:clrMapOvr>
  <mc:AlternateContent xmlns:mc="http://schemas.openxmlformats.org/markup-compatibility/2006" xmlns:p159="http://schemas.microsoft.com/office/powerpoint/2015/09/main">
    <mc:Choice Requires="p159">
      <p:transition spd="slow" advTm="70680">
        <p159:morph option="byObject"/>
      </p:transition>
    </mc:Choice>
    <mc:Fallback xmlns="">
      <p:transition spd="slow" advTm="70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22" presetClass="entr" presetSubtype="8"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up)">
                                      <p:cBhvr>
                                        <p:cTn id="68" dur="500"/>
                                        <p:tgtEl>
                                          <p:spTgt spid="34"/>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8" grpId="0" animBg="1"/>
      <p:bldP spid="19" grpId="0" animBg="1"/>
      <p:bldP spid="20" grpId="0" animBg="1"/>
      <p:bldP spid="35" grpId="0" animBg="1"/>
      <p:bldP spid="21" grpId="0"/>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096000" y="2839399"/>
            <a:ext cx="5352087" cy="5081391"/>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may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Taken before or after meal service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a:t>
            </a:r>
          </a:p>
          <a:p>
            <a:pPr marL="1371600" lvl="4" indent="-457200">
              <a:lnSpc>
                <a:spcPct val="90000"/>
              </a:lnSpc>
              <a:spcBef>
                <a:spcPct val="20000"/>
              </a:spcBef>
              <a:buClr>
                <a:schemeClr val="bg1"/>
              </a:buClr>
              <a:buFont typeface="Courier New" panose="02070309020205020404" pitchFamily="49" charset="0"/>
              <a:buChar char="o"/>
              <a:defRPr/>
            </a:pPr>
            <a:r>
              <a:rPr lang="en-US" sz="2400" dirty="0">
                <a:solidFill>
                  <a:schemeClr val="bg1"/>
                </a:solidFill>
                <a:latin typeface="Century Gothic" panose="020B0502020202020204" pitchFamily="34" charset="0"/>
              </a:rPr>
              <a:t>Meal counts cannot exceed the attendance</a:t>
            </a:r>
          </a:p>
          <a:p>
            <a:pPr marL="342900" lvl="2" indent="-342900">
              <a:lnSpc>
                <a:spcPct val="90000"/>
              </a:lnSpc>
              <a:spcBef>
                <a:spcPct val="20000"/>
              </a:spcBef>
              <a:spcAft>
                <a:spcPts val="600"/>
              </a:spcAft>
              <a:buClr>
                <a:schemeClr val="bg1"/>
              </a:buClr>
              <a:buFont typeface="Wingdings" panose="05000000000000000000" pitchFamily="2" charset="2"/>
              <a:buChar char="Ø"/>
              <a:defRPr/>
            </a:pPr>
            <a:r>
              <a:rPr lang="en-US" sz="2400" dirty="0">
                <a:solidFill>
                  <a:schemeClr val="bg1"/>
                </a:solidFill>
                <a:latin typeface="Century Gothic"/>
              </a:rPr>
              <a:t>BTB must submit rosters to FSM weekly</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546229"/>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a:extLst>
              <a:ext uri="{FF2B5EF4-FFF2-40B4-BE49-F238E27FC236}">
                <a16:creationId xmlns:a16="http://schemas.microsoft.com/office/drawing/2014/main" id="{FEAAA31C-7035-756B-662D-B02A53D890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spd="slow" advTm="43917">
        <p159:morph option="byObject"/>
      </p:transition>
    </mc:Choice>
    <mc:Fallback xmlns="">
      <p:transition spd="slow" advTm="43917">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A67FB966-87F6-6524-5746-D0E4F20142D0}"/>
              </a:ext>
            </a:extLst>
          </p:cNvPr>
          <p:cNvSpPr/>
          <p:nvPr/>
        </p:nvSpPr>
        <p:spPr>
          <a:xfrm>
            <a:off x="2165933" y="0"/>
            <a:ext cx="7258094"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3203049" y="738926"/>
            <a:ext cx="6676479" cy="1143000"/>
          </a:xfrm>
        </p:spPr>
        <p:txBody>
          <a:bodyPr>
            <a:noAutofit/>
          </a:bodyPr>
          <a:lstStyle/>
          <a:p>
            <a:pPr algn="l"/>
            <a:r>
              <a:rPr lang="en-US" sz="7000" dirty="0">
                <a:solidFill>
                  <a:srgbClr val="FFFFFF"/>
                </a:solidFill>
              </a:rPr>
              <a:t>Original Source Defined</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2456740" y="2041013"/>
            <a:ext cx="6676479" cy="4921347"/>
          </a:xfrm>
          <a:prstGeom prst="rect">
            <a:avLst/>
          </a:prstGeom>
        </p:spPr>
        <p:txBody>
          <a:bodyPr vert="horz" wrap="square" lIns="91440" tIns="45720" rIns="91440" bIns="45720" rtlCol="0" anchor="t">
            <a:spAutoFit/>
          </a:bodyPr>
          <a:lstStyle/>
          <a:p>
            <a:pPr marL="57150" indent="0">
              <a:buNone/>
            </a:pPr>
            <a:r>
              <a:rPr lang="en-US" sz="2400" dirty="0">
                <a:solidFill>
                  <a:srgbClr val="FFFFFF"/>
                </a:solidFill>
                <a:latin typeface="Century Gothic" panose="020B0502020202020204" pitchFamily="34" charset="0"/>
              </a:rPr>
              <a:t>The CDE requires that we use After School Program (ASP) attendance rosters that are “Original Source Documents”.</a:t>
            </a:r>
          </a:p>
          <a:p>
            <a:pPr marL="57150" indent="0">
              <a:buNone/>
            </a:pPr>
            <a:endParaRPr lang="en-US" sz="1050" dirty="0">
              <a:solidFill>
                <a:srgbClr val="FFFFFF"/>
              </a:solidFill>
              <a:latin typeface="Century Gothic" panose="020B0502020202020204" pitchFamily="34" charset="0"/>
            </a:endParaRPr>
          </a:p>
          <a:p>
            <a:pPr marL="914400" lvl="1" indent="-457200">
              <a:buFont typeface="Wingdings" panose="05000000000000000000" pitchFamily="2" charset="2"/>
              <a:buChar char="Ø"/>
            </a:pPr>
            <a:r>
              <a:rPr lang="en-US" sz="2200" dirty="0">
                <a:solidFill>
                  <a:srgbClr val="FFFFFF"/>
                </a:solidFill>
                <a:latin typeface="Century Gothic"/>
              </a:rPr>
              <a:t>Actual rosters used the day attendance is taken by hand. </a:t>
            </a:r>
            <a:endParaRPr lang="en-US" sz="2200" dirty="0">
              <a:solidFill>
                <a:srgbClr val="FFFFFF"/>
              </a:solidFill>
              <a:latin typeface="Century Gothic" panose="020B0502020202020204" pitchFamily="34" charset="0"/>
            </a:endParaRPr>
          </a:p>
          <a:p>
            <a:pPr marL="914400" lvl="1" indent="-457200">
              <a:buFont typeface="Wingdings" panose="05000000000000000000" pitchFamily="2" charset="2"/>
              <a:buChar char="Ø"/>
            </a:pPr>
            <a:r>
              <a:rPr lang="en-US" sz="2200" b="1" u="sng" dirty="0">
                <a:solidFill>
                  <a:srgbClr val="FFFFFF"/>
                </a:solidFill>
                <a:latin typeface="Century Gothic"/>
              </a:rPr>
              <a:t>Photo copies of these rosters are acceptable</a:t>
            </a:r>
            <a:endParaRPr lang="en-US" sz="2200" dirty="0">
              <a:solidFill>
                <a:srgbClr val="FFFFFF"/>
              </a:solidFill>
              <a:latin typeface="Century Gothic"/>
            </a:endParaRPr>
          </a:p>
          <a:p>
            <a:pPr marL="914400" lvl="1" indent="-457200">
              <a:buFont typeface="Wingdings" panose="05000000000000000000" pitchFamily="2" charset="2"/>
              <a:buChar char="Ø"/>
            </a:pPr>
            <a:r>
              <a:rPr lang="en-US" sz="2200" dirty="0">
                <a:solidFill>
                  <a:srgbClr val="FFFFFF"/>
                </a:solidFill>
                <a:latin typeface="Century Gothic"/>
              </a:rPr>
              <a:t>Re-created rosters are not acceptable</a:t>
            </a:r>
          </a:p>
          <a:p>
            <a:pPr marL="914400" lvl="1" indent="-457200">
              <a:buFont typeface="Wingdings" panose="05000000000000000000" pitchFamily="2" charset="2"/>
              <a:buChar char="Ø"/>
            </a:pPr>
            <a:r>
              <a:rPr lang="en-US" sz="2200" dirty="0">
                <a:solidFill>
                  <a:srgbClr val="FFFFFF"/>
                </a:solidFill>
                <a:latin typeface="Century Gothic"/>
              </a:rPr>
              <a:t>Rosters must be available for the CDE auditor at the time of their visit</a:t>
            </a: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sp>
        <p:nvSpPr>
          <p:cNvPr id="3" name="Flowchart: Connector 2">
            <a:extLst>
              <a:ext uri="{FF2B5EF4-FFF2-40B4-BE49-F238E27FC236}">
                <a16:creationId xmlns:a16="http://schemas.microsoft.com/office/drawing/2014/main" id="{7B99105C-76B6-3971-50CE-7B1E81F6109B}"/>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C3F7353C-7186-FA6A-790E-AEEA084E4075}"/>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D5DEB88C-866B-4958-07AC-42B1DAB62F18}"/>
              </a:ext>
            </a:extLst>
          </p:cNvPr>
          <p:cNvSpPr/>
          <p:nvPr/>
        </p:nvSpPr>
        <p:spPr>
          <a:xfrm>
            <a:off x="8879889" y="124369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FFDBF3C-6D27-8403-EF6D-F77CD944C1BF}"/>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987350"/>
      </p:ext>
    </p:extLst>
  </p:cSld>
  <p:clrMapOvr>
    <a:masterClrMapping/>
  </p:clrMapOvr>
  <mc:AlternateContent xmlns:mc="http://schemas.openxmlformats.org/markup-compatibility/2006" xmlns:p159="http://schemas.microsoft.com/office/powerpoint/2015/09/main">
    <mc:Choice Requires="p159">
      <p:transition spd="slow" advTm="41293">
        <p159:morph option="byObject"/>
      </p:transition>
    </mc:Choice>
    <mc:Fallback xmlns="">
      <p:transition spd="slow" advTm="41293">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592266" y="160637"/>
            <a:ext cx="8771074" cy="1143000"/>
          </a:xfrm>
        </p:spPr>
        <p:txBody>
          <a:bodyPr>
            <a:noAutofit/>
          </a:bodyPr>
          <a:lstStyle/>
          <a:p>
            <a:r>
              <a:rPr lang="en-US" sz="6600"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extLst>
              <p:ext uri="{D42A27DB-BD31-4B8C-83A1-F6EECF244321}">
                <p14:modId xmlns:p14="http://schemas.microsoft.com/office/powerpoint/2010/main" val="1613858109"/>
              </p:ext>
            </p:extLst>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688409" y="1468327"/>
            <a:ext cx="6168189" cy="1089529"/>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 Supper Meals are delivered to ASP staff no more than 15 mins before service unless specified otherwise.</a:t>
            </a:r>
          </a:p>
        </p:txBody>
      </p:sp>
      <p:sp>
        <p:nvSpPr>
          <p:cNvPr id="11" name="Rectangle 10">
            <a:extLst>
              <a:ext uri="{FF2B5EF4-FFF2-40B4-BE49-F238E27FC236}">
                <a16:creationId xmlns:a16="http://schemas.microsoft.com/office/drawing/2014/main" id="{CDD04201-1D23-465A-A7FB-688D60657561}"/>
              </a:ext>
            </a:extLst>
          </p:cNvPr>
          <p:cNvSpPr/>
          <p:nvPr/>
        </p:nvSpPr>
        <p:spPr>
          <a:xfrm>
            <a:off x="2850486" y="1132246"/>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advTm="102219">
        <p159:morph option="byObject"/>
      </p:transition>
    </mc:Choice>
    <mc:Fallback xmlns="">
      <p:transition spd="slow" advTm="1022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60786" y="12195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1710123"/>
            <a:ext cx="6817890" cy="3951851"/>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a:extLst>
              <a:ext uri="{FF2B5EF4-FFF2-40B4-BE49-F238E27FC236}">
                <a16:creationId xmlns:a16="http://schemas.microsoft.com/office/drawing/2014/main" id="{C8702CE6-E3C1-108F-8CE4-18C08BF70A9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FB29FD-DA2B-BA53-5D04-DCE4E7E6983D}"/>
              </a:ext>
            </a:extLst>
          </p:cNvPr>
          <p:cNvSpPr txBox="1"/>
          <p:nvPr/>
        </p:nvSpPr>
        <p:spPr>
          <a:xfrm>
            <a:off x="3511243" y="4692478"/>
            <a:ext cx="8680757" cy="1938992"/>
          </a:xfrm>
          <a:prstGeom prst="rect">
            <a:avLst/>
          </a:prstGeom>
          <a:noFill/>
        </p:spPr>
        <p:txBody>
          <a:bodyPr wrap="square">
            <a:spAutoFit/>
          </a:bodyPr>
          <a:lstStyle/>
          <a:p>
            <a:pPr marL="57150" indent="0">
              <a:spcBef>
                <a:spcPts val="0"/>
              </a:spcBef>
              <a:buNone/>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 any changes to service times in the Supper Meal Program Online Form with AFSS approval</a:t>
            </a:r>
          </a:p>
          <a:p>
            <a:pPr marL="57150" indent="0">
              <a:spcBef>
                <a:spcPts val="0"/>
              </a:spcBef>
              <a:buNone/>
            </a:pPr>
            <a:r>
              <a:rPr lang="en-US" sz="2400" b="1" dirty="0">
                <a:solidFill>
                  <a:schemeClr val="bg1"/>
                </a:solidFill>
                <a:latin typeface="Century Gothic" panose="020B0502020202020204" pitchFamily="34" charset="0"/>
              </a:rPr>
              <a:t>Example</a:t>
            </a:r>
            <a:r>
              <a:rPr lang="en-US" sz="2400" dirty="0">
                <a:solidFill>
                  <a:schemeClr val="bg1"/>
                </a:solidFill>
                <a:latin typeface="Century Gothic" panose="020B0502020202020204" pitchFamily="34" charset="0"/>
              </a:rPr>
              <a:t>: The school’s dismissal is at 2:30pm, but Special Ed students are released at 2:15pm. Serving time is 2:15-3:00pm.</a:t>
            </a:r>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advTm="49706">
        <p159:morph option="byObject"/>
      </p:transition>
    </mc:Choice>
    <mc:Fallback xmlns="">
      <p:transition spd="slow" advTm="49706">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E3A19C32-7C78-DE6C-E181-882258D6DC22}"/>
              </a:ext>
            </a:extLst>
          </p:cNvPr>
          <p:cNvSpPr/>
          <p:nvPr/>
        </p:nvSpPr>
        <p:spPr>
          <a:xfrm>
            <a:off x="-850232" y="2626023"/>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3427383" y="1397454"/>
            <a:ext cx="8237622" cy="1231106"/>
          </a:xfrm>
          <a:prstGeom prst="rect">
            <a:avLst/>
          </a:prstGeom>
        </p:spPr>
        <p:txBody>
          <a:bodyPr wrap="square">
            <a:spAutoFit/>
          </a:bodyPr>
          <a:lstStyle/>
          <a:p>
            <a:pPr indent="512763">
              <a:buFont typeface="Wingdings" panose="05000000000000000000" pitchFamily="2" charset="2"/>
              <a:buChar char="Ø"/>
            </a:pPr>
            <a:r>
              <a:rPr lang="en-US" sz="2400" dirty="0">
                <a:solidFill>
                  <a:schemeClr val="bg1"/>
                </a:solidFill>
                <a:latin typeface="Century Gothic" panose="020B0502020202020204" pitchFamily="34" charset="0"/>
              </a:rPr>
              <a:t>Enter time(s), date(s), and designated eating area(s) on the Permanent Supper Meal Online Form. </a:t>
            </a:r>
          </a:p>
          <a:p>
            <a:pPr>
              <a:spcAft>
                <a:spcPts val="400"/>
              </a:spcAft>
            </a:pPr>
            <a:endParaRPr lang="en-US" sz="2600" dirty="0">
              <a:solidFill>
                <a:srgbClr val="000000"/>
              </a:solidFill>
              <a:latin typeface="Century Gothic" panose="020B0502020202020204" pitchFamily="34" charset="0"/>
            </a:endParaRP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1921138" y="1900"/>
            <a:ext cx="1027086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dirty="0">
                <a:solidFill>
                  <a:schemeClr val="bg1"/>
                </a:solidFill>
                <a:latin typeface="Onyx" panose="04050602080702020203" pitchFamily="82" charset="0"/>
              </a:rPr>
              <a:t>Accurate Meal Service Times</a:t>
            </a:r>
          </a:p>
        </p:txBody>
      </p:sp>
      <p:sp>
        <p:nvSpPr>
          <p:cNvPr id="2" name="Rectangle 1">
            <a:extLst>
              <a:ext uri="{FF2B5EF4-FFF2-40B4-BE49-F238E27FC236}">
                <a16:creationId xmlns:a16="http://schemas.microsoft.com/office/drawing/2014/main" id="{7127BD0A-2525-44E1-B605-3F665659C201}"/>
              </a:ext>
            </a:extLst>
          </p:cNvPr>
          <p:cNvSpPr/>
          <p:nvPr/>
        </p:nvSpPr>
        <p:spPr>
          <a:xfrm>
            <a:off x="12537638" y="-1485511"/>
            <a:ext cx="2365829" cy="1292662"/>
          </a:xfrm>
          <a:prstGeom prst="rect">
            <a:avLst/>
          </a:prstGeom>
          <a:solidFill>
            <a:schemeClr val="accent6"/>
          </a:solidFill>
        </p:spPr>
        <p:txBody>
          <a:bodyPr wrap="square">
            <a:spAutoFit/>
          </a:bodyPr>
          <a:lstStyle/>
          <a:p>
            <a:pPr lvl="0" algn="ctr"/>
            <a:r>
              <a:rPr lang="en-US" sz="2600" b="1" dirty="0">
                <a:solidFill>
                  <a:srgbClr val="000000"/>
                </a:solidFill>
                <a:latin typeface="Century Gothic" panose="020B0502020202020204" pitchFamily="34" charset="0"/>
              </a:rPr>
              <a:t>Review the spreadsheet for accuracy</a:t>
            </a:r>
          </a:p>
        </p:txBody>
      </p:sp>
      <p:pic>
        <p:nvPicPr>
          <p:cNvPr id="5" name="Picture 4">
            <a:extLst>
              <a:ext uri="{FF2B5EF4-FFF2-40B4-BE49-F238E27FC236}">
                <a16:creationId xmlns:a16="http://schemas.microsoft.com/office/drawing/2014/main" id="{0701BFF3-0A95-AB31-9BD6-B7B9D48CF3F0}"/>
              </a:ext>
            </a:extLst>
          </p:cNvPr>
          <p:cNvPicPr>
            <a:picLocks noChangeAspect="1"/>
          </p:cNvPicPr>
          <p:nvPr/>
        </p:nvPicPr>
        <p:blipFill>
          <a:blip r:embed="rId3"/>
          <a:stretch>
            <a:fillRect/>
          </a:stretch>
        </p:blipFill>
        <p:spPr>
          <a:xfrm>
            <a:off x="26464" y="4533295"/>
            <a:ext cx="7711452" cy="1991672"/>
          </a:xfrm>
          <a:prstGeom prst="rect">
            <a:avLst/>
          </a:prstGeom>
        </p:spPr>
      </p:pic>
      <p:sp>
        <p:nvSpPr>
          <p:cNvPr id="14" name="Rectangle 13">
            <a:extLst>
              <a:ext uri="{FF2B5EF4-FFF2-40B4-BE49-F238E27FC236}">
                <a16:creationId xmlns:a16="http://schemas.microsoft.com/office/drawing/2014/main" id="{702FDB44-EF78-4B43-819A-0A970D1DE26D}"/>
              </a:ext>
            </a:extLst>
          </p:cNvPr>
          <p:cNvSpPr/>
          <p:nvPr/>
        </p:nvSpPr>
        <p:spPr>
          <a:xfrm>
            <a:off x="55886" y="5819233"/>
            <a:ext cx="2488995"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0F6240-F29C-4083-8212-141710ED5572}"/>
              </a:ext>
            </a:extLst>
          </p:cNvPr>
          <p:cNvSpPr/>
          <p:nvPr/>
        </p:nvSpPr>
        <p:spPr>
          <a:xfrm>
            <a:off x="2584555" y="5812357"/>
            <a:ext cx="1486439" cy="2131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BD8367-CD7E-4294-ADC3-D22AEFF6B95F}"/>
              </a:ext>
            </a:extLst>
          </p:cNvPr>
          <p:cNvSpPr/>
          <p:nvPr/>
        </p:nvSpPr>
        <p:spPr>
          <a:xfrm>
            <a:off x="4104741" y="5813198"/>
            <a:ext cx="647196" cy="21691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F21165-A874-45BA-BDAD-37971AE8013A}"/>
              </a:ext>
            </a:extLst>
          </p:cNvPr>
          <p:cNvSpPr/>
          <p:nvPr/>
        </p:nvSpPr>
        <p:spPr>
          <a:xfrm>
            <a:off x="4783855" y="5813121"/>
            <a:ext cx="715087" cy="21699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A6E0C7-7B72-4248-8414-FC4DFD0D9DBC}"/>
              </a:ext>
            </a:extLst>
          </p:cNvPr>
          <p:cNvSpPr/>
          <p:nvPr/>
        </p:nvSpPr>
        <p:spPr>
          <a:xfrm>
            <a:off x="5505763" y="5815462"/>
            <a:ext cx="817751" cy="21152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58FD6E-F9AC-4A6D-856B-3B8050C8BF69}"/>
              </a:ext>
            </a:extLst>
          </p:cNvPr>
          <p:cNvSpPr/>
          <p:nvPr/>
        </p:nvSpPr>
        <p:spPr>
          <a:xfrm>
            <a:off x="7054475" y="5816287"/>
            <a:ext cx="683441"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F58BF3-906E-45CC-9554-9389E6575F4F}"/>
              </a:ext>
            </a:extLst>
          </p:cNvPr>
          <p:cNvSpPr/>
          <p:nvPr/>
        </p:nvSpPr>
        <p:spPr>
          <a:xfrm>
            <a:off x="6355432" y="5816287"/>
            <a:ext cx="683441" cy="2004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97F964-B37C-29B5-B8EF-3C8BA1500E70}"/>
              </a:ext>
            </a:extLst>
          </p:cNvPr>
          <p:cNvSpPr txBox="1"/>
          <p:nvPr/>
        </p:nvSpPr>
        <p:spPr>
          <a:xfrm>
            <a:off x="7184572" y="2418487"/>
            <a:ext cx="4643251" cy="1569660"/>
          </a:xfrm>
          <a:prstGeom prst="rect">
            <a:avLst/>
          </a:prstGeom>
          <a:noFill/>
        </p:spPr>
        <p:txBody>
          <a:bodyPr wrap="square">
            <a:spAutoFit/>
          </a:bodyPr>
          <a:lstStyle/>
          <a:p>
            <a:pPr indent="512763">
              <a:buFont typeface="Wingdings" panose="05000000000000000000" pitchFamily="2" charset="2"/>
              <a:buChar char="Ø"/>
            </a:pPr>
            <a:r>
              <a:rPr lang="en-US" sz="2400" dirty="0">
                <a:solidFill>
                  <a:schemeClr val="bg1"/>
                </a:solidFill>
                <a:latin typeface="Century Gothic" panose="020B0502020202020204" pitchFamily="34" charset="0"/>
              </a:rPr>
              <a:t>Update the Temporary/Short Term Supper Program Online Form (6 days or less) as changes occur </a:t>
            </a:r>
          </a:p>
        </p:txBody>
      </p:sp>
      <p:sp>
        <p:nvSpPr>
          <p:cNvPr id="9" name="Flowchart: Connector 8">
            <a:extLst>
              <a:ext uri="{FF2B5EF4-FFF2-40B4-BE49-F238E27FC236}">
                <a16:creationId xmlns:a16="http://schemas.microsoft.com/office/drawing/2014/main" id="{779EF5CA-DE0F-3C48-9C81-0EB5D0A507E4}"/>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414A2FAE-E69B-B62A-42AD-D9DD8A66EBDC}"/>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8D5A3812-31DA-4297-0260-B53E90A2AA9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CD8B5BA6-CDFD-ED40-2864-F2EC606C9F8A}"/>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44FEEEDD-AEF6-0303-F5D1-63E9E26AEF8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64858"/>
      </p:ext>
    </p:extLst>
  </p:cSld>
  <p:clrMapOvr>
    <a:masterClrMapping/>
  </p:clrMapOvr>
  <mc:AlternateContent xmlns:mc="http://schemas.openxmlformats.org/markup-compatibility/2006" xmlns:p159="http://schemas.microsoft.com/office/powerpoint/2015/09/main">
    <mc:Choice Requires="p159">
      <p:transition spd="slow" advTm="24129">
        <p159:morph option="byObject"/>
      </p:transition>
    </mc:Choice>
    <mc:Fallback xmlns="">
      <p:transition spd="slow" advTm="24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000"/>
                            </p:stCondLst>
                            <p:childTnLst>
                              <p:par>
                                <p:cTn id="17" presetID="10" presetClass="exit" presetSubtype="0" fill="hold" grpId="1" nodeType="after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3500"/>
                            </p:stCondLst>
                            <p:childTnLst>
                              <p:par>
                                <p:cTn id="25" presetID="10" presetClass="exit" presetSubtype="0" fill="hold" grpId="1" nodeType="after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0"/>
                            </p:stCondLst>
                            <p:childTnLst>
                              <p:par>
                                <p:cTn id="33" presetID="10" presetClass="exit" presetSubtype="0" fill="hold" grpId="1" nodeType="after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500"/>
                            </p:stCondLst>
                            <p:childTnLst>
                              <p:par>
                                <p:cTn id="37" presetID="10"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6500"/>
                            </p:stCondLst>
                            <p:childTnLst>
                              <p:par>
                                <p:cTn id="41" presetID="10" presetClass="exit" presetSubtype="0" fill="hold" grpId="1"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7000"/>
                            </p:stCondLst>
                            <p:childTnLst>
                              <p:par>
                                <p:cTn id="45" presetID="10" presetClass="entr" presetSubtype="0" fill="hold" grpId="0" nodeType="after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8000"/>
                            </p:stCondLst>
                            <p:childTnLst>
                              <p:par>
                                <p:cTn id="49" presetID="10" presetClass="exit" presetSubtype="0" fill="hold" grpId="1" nodeType="after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p:stCondLst>
                              <p:cond delay="8500"/>
                            </p:stCondLst>
                            <p:childTnLst>
                              <p:par>
                                <p:cTn id="53" presetID="10" presetClass="entr" presetSubtype="0" fill="hold" grpId="0" nodeType="after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9500"/>
                            </p:stCondLst>
                            <p:childTnLst>
                              <p:par>
                                <p:cTn id="57" presetID="10" presetClass="exit" presetSubtype="0" fill="hold" grpId="1" nodeType="after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19" grpId="0" animBg="1"/>
      <p:bldP spid="1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3180989" y="197270"/>
            <a:ext cx="8771074" cy="1143000"/>
          </a:xfrm>
        </p:spPr>
        <p:txBody>
          <a:bodyPr>
            <a:noAutofit/>
          </a:bodyPr>
          <a:lstStyle/>
          <a:p>
            <a:pPr algn="l"/>
            <a:r>
              <a:rPr lang="en-US" sz="8800" dirty="0"/>
              <a:t>Exceptions in High Schools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2682057" y="1519061"/>
            <a:ext cx="9330550" cy="6152453"/>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High schools with YS Supper Coordinators may continue to distribute supper meals (cold) at varying times and in different locations, Forms below are still required.</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Supper Meal Count Form</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Community Feed Attendance Roster</a:t>
            </a:r>
          </a:p>
          <a:p>
            <a:pPr marL="57150" indent="0">
              <a:spcBef>
                <a:spcPts val="0"/>
              </a:spcBef>
              <a:buNone/>
            </a:pPr>
            <a:r>
              <a:rPr lang="en-US" sz="2400" dirty="0">
                <a:latin typeface="Century Gothic" panose="020B0502020202020204" pitchFamily="34" charset="0"/>
              </a:rPr>
              <a:t>Cold Supper Second Service Guidelines: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Cold supper may begin no earlier than 30 minutes after the end of Hot Supper Service</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Service for up to 1 continuous hour </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No supper service after 5pm</a:t>
            </a: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marL="914400" lvl="1" indent="-457200">
              <a:spcBef>
                <a:spcPts val="0"/>
              </a:spcBef>
              <a:buFont typeface="Wingdings" panose="05000000000000000000" pitchFamily="2" charset="2"/>
              <a:buChar char="Ø"/>
            </a:pPr>
            <a:endParaRPr lang="en-US" sz="2400" dirty="0">
              <a:solidFill>
                <a:srgbClr val="24252F"/>
              </a:solidFill>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sp>
        <p:nvSpPr>
          <p:cNvPr id="6" name="Rectangle 5">
            <a:extLst>
              <a:ext uri="{FF2B5EF4-FFF2-40B4-BE49-F238E27FC236}">
                <a16:creationId xmlns:a16="http://schemas.microsoft.com/office/drawing/2014/main" id="{F3FE6566-D03F-4AE3-8DB1-5395281FF048}"/>
              </a:ext>
            </a:extLst>
          </p:cNvPr>
          <p:cNvSpPr/>
          <p:nvPr/>
        </p:nvSpPr>
        <p:spPr>
          <a:xfrm>
            <a:off x="2682057" y="5776598"/>
            <a:ext cx="9127957" cy="830997"/>
          </a:xfrm>
          <a:prstGeom prst="rect">
            <a:avLst/>
          </a:prstGeom>
        </p:spPr>
        <p:txBody>
          <a:bodyPr wrap="square">
            <a:spAutoFit/>
          </a:bodyPr>
          <a:lstStyle/>
          <a:p>
            <a:pPr>
              <a:tabLst>
                <a:tab pos="177800" algn="l"/>
              </a:tabLst>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Included all serving times in the Change of Supper Meal Service Form.</a:t>
            </a:r>
          </a:p>
        </p:txBody>
      </p:sp>
      <p:sp>
        <p:nvSpPr>
          <p:cNvPr id="4" name="Flowchart: Connector 3">
            <a:extLst>
              <a:ext uri="{FF2B5EF4-FFF2-40B4-BE49-F238E27FC236}">
                <a16:creationId xmlns:a16="http://schemas.microsoft.com/office/drawing/2014/main" id="{608161AE-AFEE-1907-C279-BBD408E7EC00}"/>
              </a:ext>
            </a:extLst>
          </p:cNvPr>
          <p:cNvSpPr/>
          <p:nvPr/>
        </p:nvSpPr>
        <p:spPr>
          <a:xfrm>
            <a:off x="11136308" y="4224242"/>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A2385B7-EFE8-CE1C-8641-BBC52F06321B}"/>
              </a:ext>
            </a:extLst>
          </p:cNvPr>
          <p:cNvSpPr/>
          <p:nvPr/>
        </p:nvSpPr>
        <p:spPr>
          <a:xfrm>
            <a:off x="-3704700" y="-2416768"/>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68C4BB31-42AB-621E-CE2D-F634777120F3}"/>
              </a:ext>
            </a:extLst>
          </p:cNvPr>
          <p:cNvSpPr/>
          <p:nvPr/>
        </p:nvSpPr>
        <p:spPr>
          <a:xfrm>
            <a:off x="507873" y="3269411"/>
            <a:ext cx="1164515" cy="108602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5E9D614B-F5FD-CA28-5C3E-D2B43953F9E5}"/>
              </a:ext>
            </a:extLst>
          </p:cNvPr>
          <p:cNvSpPr/>
          <p:nvPr/>
        </p:nvSpPr>
        <p:spPr>
          <a:xfrm>
            <a:off x="1873082" y="299978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B42054E9-509B-B7A3-7E95-CA139E098959}"/>
              </a:ext>
            </a:extLst>
          </p:cNvPr>
          <p:cNvSpPr/>
          <p:nvPr/>
        </p:nvSpPr>
        <p:spPr>
          <a:xfrm>
            <a:off x="10832205" y="4391544"/>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692265"/>
      </p:ext>
    </p:extLst>
  </p:cSld>
  <p:clrMapOvr>
    <a:masterClrMapping/>
  </p:clrMapOvr>
  <mc:AlternateContent xmlns:mc="http://schemas.openxmlformats.org/markup-compatibility/2006" xmlns:p159="http://schemas.microsoft.com/office/powerpoint/2015/09/main">
    <mc:Choice Requires="p159">
      <p:transition spd="slow" advTm="58567">
        <p159:morph option="byObject"/>
      </p:transition>
    </mc:Choice>
    <mc:Fallback xmlns="">
      <p:transition spd="slow" advTm="58567">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59BAD742-66D5-3B3D-495C-97A56183231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5EDFD4C-2646-4A7B-9633-3458DBBCC8C3}"/>
              </a:ext>
            </a:extLst>
          </p:cNvPr>
          <p:cNvSpPr/>
          <p:nvPr/>
        </p:nvSpPr>
        <p:spPr>
          <a:xfrm>
            <a:off x="3433569" y="101387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bg1"/>
                </a:solidFill>
                <a:latin typeface="Onyx" panose="04050602080702020203" pitchFamily="82" charset="0"/>
              </a:rPr>
              <a:t>Food Services Manager Role</a:t>
            </a:r>
          </a:p>
        </p:txBody>
      </p:sp>
      <p:sp>
        <p:nvSpPr>
          <p:cNvPr id="3" name="Flowchart: Connector 2">
            <a:extLst>
              <a:ext uri="{FF2B5EF4-FFF2-40B4-BE49-F238E27FC236}">
                <a16:creationId xmlns:a16="http://schemas.microsoft.com/office/drawing/2014/main" id="{735F9AD7-6223-5174-690C-1725CB6ACBB4}"/>
              </a:ext>
            </a:extLst>
          </p:cNvPr>
          <p:cNvSpPr/>
          <p:nvPr/>
        </p:nvSpPr>
        <p:spPr>
          <a:xfrm>
            <a:off x="8097499" y="5187610"/>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30AE0721-93F6-4413-1B20-05A435DA2665}"/>
              </a:ext>
            </a:extLst>
          </p:cNvPr>
          <p:cNvSpPr/>
          <p:nvPr/>
        </p:nvSpPr>
        <p:spPr>
          <a:xfrm>
            <a:off x="9495439" y="4944467"/>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EA09F-3A06-AB2C-BC9A-5F8BF7C398BB}"/>
              </a:ext>
            </a:extLst>
          </p:cNvPr>
          <p:cNvSpPr txBox="1"/>
          <p:nvPr/>
        </p:nvSpPr>
        <p:spPr>
          <a:xfrm>
            <a:off x="3394392" y="3165248"/>
            <a:ext cx="639127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Order Food</a:t>
            </a:r>
          </a:p>
        </p:txBody>
      </p:sp>
      <p:sp>
        <p:nvSpPr>
          <p:cNvPr id="8" name="Flowchart: Connector 7">
            <a:extLst>
              <a:ext uri="{FF2B5EF4-FFF2-40B4-BE49-F238E27FC236}">
                <a16:creationId xmlns:a16="http://schemas.microsoft.com/office/drawing/2014/main" id="{313CEED1-9B96-1A63-9818-638506455A1F}"/>
              </a:ext>
            </a:extLst>
          </p:cNvPr>
          <p:cNvSpPr/>
          <p:nvPr/>
        </p:nvSpPr>
        <p:spPr>
          <a:xfrm>
            <a:off x="1570877" y="1013874"/>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4F1F115-3586-84C7-B206-3A78E6E6C53E}"/>
              </a:ext>
            </a:extLst>
          </p:cNvPr>
          <p:cNvSpPr/>
          <p:nvPr/>
        </p:nvSpPr>
        <p:spPr>
          <a:xfrm>
            <a:off x="2478722" y="69070"/>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54B240-F383-6A9A-CFD5-F5BA7DAE079F}"/>
              </a:ext>
            </a:extLst>
          </p:cNvPr>
          <p:cNvSpPr txBox="1"/>
          <p:nvPr/>
        </p:nvSpPr>
        <p:spPr>
          <a:xfrm>
            <a:off x="3392386" y="3591443"/>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Staff the Program</a:t>
            </a:r>
          </a:p>
        </p:txBody>
      </p:sp>
      <p:sp>
        <p:nvSpPr>
          <p:cNvPr id="13" name="TextBox 12">
            <a:extLst>
              <a:ext uri="{FF2B5EF4-FFF2-40B4-BE49-F238E27FC236}">
                <a16:creationId xmlns:a16="http://schemas.microsoft.com/office/drawing/2014/main" id="{581638BE-9BBE-C4D3-5A07-9724F65BB1C5}"/>
              </a:ext>
            </a:extLst>
          </p:cNvPr>
          <p:cNvSpPr txBox="1"/>
          <p:nvPr/>
        </p:nvSpPr>
        <p:spPr>
          <a:xfrm>
            <a:off x="3392386" y="4032857"/>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Collect &amp; Verify Documents</a:t>
            </a:r>
          </a:p>
        </p:txBody>
      </p:sp>
      <p:sp>
        <p:nvSpPr>
          <p:cNvPr id="17" name="TextBox 16">
            <a:extLst>
              <a:ext uri="{FF2B5EF4-FFF2-40B4-BE49-F238E27FC236}">
                <a16:creationId xmlns:a16="http://schemas.microsoft.com/office/drawing/2014/main" id="{FB86C9F3-19CB-888F-EC81-B90507C891AE}"/>
              </a:ext>
            </a:extLst>
          </p:cNvPr>
          <p:cNvSpPr txBox="1"/>
          <p:nvPr/>
        </p:nvSpPr>
        <p:spPr>
          <a:xfrm>
            <a:off x="3392386" y="4531971"/>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CMS Daily Entry</a:t>
            </a:r>
          </a:p>
        </p:txBody>
      </p:sp>
      <p:sp>
        <p:nvSpPr>
          <p:cNvPr id="19" name="TextBox 18">
            <a:extLst>
              <a:ext uri="{FF2B5EF4-FFF2-40B4-BE49-F238E27FC236}">
                <a16:creationId xmlns:a16="http://schemas.microsoft.com/office/drawing/2014/main" id="{87B5595B-733C-3472-6840-E1F0A531C058}"/>
              </a:ext>
            </a:extLst>
          </p:cNvPr>
          <p:cNvSpPr txBox="1"/>
          <p:nvPr/>
        </p:nvSpPr>
        <p:spPr>
          <a:xfrm>
            <a:off x="3394392" y="4944467"/>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File Records</a:t>
            </a:r>
          </a:p>
        </p:txBody>
      </p:sp>
      <p:sp>
        <p:nvSpPr>
          <p:cNvPr id="21" name="TextBox 20">
            <a:extLst>
              <a:ext uri="{FF2B5EF4-FFF2-40B4-BE49-F238E27FC236}">
                <a16:creationId xmlns:a16="http://schemas.microsoft.com/office/drawing/2014/main" id="{5BC0FCC0-8E48-63A8-CC06-B9103C9BB4C6}"/>
              </a:ext>
            </a:extLst>
          </p:cNvPr>
          <p:cNvSpPr txBox="1"/>
          <p:nvPr/>
        </p:nvSpPr>
        <p:spPr>
          <a:xfrm>
            <a:off x="3385333" y="5374302"/>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Monitor Program</a:t>
            </a:r>
          </a:p>
        </p:txBody>
      </p:sp>
    </p:spTree>
    <p:custDataLst>
      <p:tags r:id="rId1"/>
    </p:custDataLst>
    <p:extLst>
      <p:ext uri="{BB962C8B-B14F-4D97-AF65-F5344CB8AC3E}">
        <p14:creationId xmlns:p14="http://schemas.microsoft.com/office/powerpoint/2010/main" val="920204785"/>
      </p:ext>
    </p:extLst>
  </p:cSld>
  <p:clrMapOvr>
    <a:masterClrMapping/>
  </p:clrMapOvr>
  <mc:AlternateContent xmlns:mc="http://schemas.openxmlformats.org/markup-compatibility/2006" xmlns:p14="http://schemas.microsoft.com/office/powerpoint/2010/main">
    <mc:Choice Requires="p14">
      <p:transition p14:dur="0" advTm="45879"/>
    </mc:Choice>
    <mc:Fallback xmlns="">
      <p:transition advTm="458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C8A85434-B4D4-7B6C-9283-E0CE0CF042CD}"/>
              </a:ext>
            </a:extLst>
          </p:cNvPr>
          <p:cNvSpPr/>
          <p:nvPr/>
        </p:nvSpPr>
        <p:spPr>
          <a:xfrm>
            <a:off x="5597769" y="-867508"/>
            <a:ext cx="6904891" cy="7192847"/>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138629" y="560728"/>
            <a:ext cx="6166338" cy="1325563"/>
          </a:xfrm>
        </p:spPr>
        <p:txBody>
          <a:bodyPr>
            <a:noAutofit/>
          </a:bodyPr>
          <a:lstStyle/>
          <a:p>
            <a:pPr algn="l"/>
            <a:r>
              <a:rPr lang="en-US" sz="7200" dirty="0">
                <a:solidFill>
                  <a:schemeClr val="tx2">
                    <a:lumMod val="50000"/>
                  </a:schemeClr>
                </a:solidFill>
              </a:rPr>
              <a:t>Training</a:t>
            </a:r>
            <a:r>
              <a:rPr lang="en-US" sz="6600" dirty="0">
                <a:solidFill>
                  <a:schemeClr val="tx2">
                    <a:lumMod val="50000"/>
                  </a:schemeClr>
                </a:solidFill>
              </a:rPr>
              <a:t> Verification Forms</a:t>
            </a:r>
          </a:p>
        </p:txBody>
      </p:sp>
      <p:sp>
        <p:nvSpPr>
          <p:cNvPr id="9" name="Content Placeholder 2">
            <a:extLst>
              <a:ext uri="{FF2B5EF4-FFF2-40B4-BE49-F238E27FC236}">
                <a16:creationId xmlns:a16="http://schemas.microsoft.com/office/drawing/2014/main" id="{4DF32FF4-E666-4770-9C81-8EC04A1E883C}"/>
              </a:ext>
            </a:extLst>
          </p:cNvPr>
          <p:cNvSpPr txBox="1">
            <a:spLocks/>
          </p:cNvSpPr>
          <p:nvPr/>
        </p:nvSpPr>
        <p:spPr>
          <a:xfrm>
            <a:off x="7020250" y="2150724"/>
            <a:ext cx="4475852"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Supper Program Training Sign-In Sheets:</a:t>
            </a:r>
          </a:p>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	1. FS Staff Form</a:t>
            </a:r>
          </a:p>
          <a:p>
            <a:pPr marL="0" indent="0">
              <a:spcBef>
                <a:spcPts val="0"/>
              </a:spcBef>
              <a:spcAft>
                <a:spcPts val="800"/>
              </a:spcAft>
              <a:buFont typeface="Arial"/>
              <a:buNone/>
            </a:pPr>
            <a:r>
              <a:rPr lang="en-US" sz="2400" dirty="0">
                <a:solidFill>
                  <a:schemeClr val="tx2">
                    <a:lumMod val="50000"/>
                  </a:schemeClr>
                </a:solidFill>
                <a:latin typeface="Century Gothic" panose="020B0502020202020204" pitchFamily="34" charset="0"/>
              </a:rPr>
              <a:t>	2. ASP Staff Form</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8" name="Picture 7">
            <a:extLst>
              <a:ext uri="{FF2B5EF4-FFF2-40B4-BE49-F238E27FC236}">
                <a16:creationId xmlns:a16="http://schemas.microsoft.com/office/drawing/2014/main" id="{573D9EC2-A0B1-054F-9A11-E7F2434DDF32}"/>
              </a:ext>
            </a:extLst>
          </p:cNvPr>
          <p:cNvPicPr>
            <a:picLocks noChangeAspect="1"/>
          </p:cNvPicPr>
          <p:nvPr/>
        </p:nvPicPr>
        <p:blipFill>
          <a:blip r:embed="rId4"/>
          <a:stretch>
            <a:fillRect/>
          </a:stretch>
        </p:blipFill>
        <p:spPr>
          <a:xfrm>
            <a:off x="7289980" y="4184282"/>
            <a:ext cx="3545676" cy="906868"/>
          </a:xfrm>
          <a:prstGeom prst="rect">
            <a:avLst/>
          </a:prstGeom>
        </p:spPr>
      </p:pic>
      <p:sp>
        <p:nvSpPr>
          <p:cNvPr id="10" name="Arrow: Left 9">
            <a:extLst>
              <a:ext uri="{FF2B5EF4-FFF2-40B4-BE49-F238E27FC236}">
                <a16:creationId xmlns:a16="http://schemas.microsoft.com/office/drawing/2014/main" id="{D6A2EF07-9FA7-9CAD-D9E5-9024C410F1DC}"/>
              </a:ext>
            </a:extLst>
          </p:cNvPr>
          <p:cNvSpPr>
            <a:spLocks/>
          </p:cNvSpPr>
          <p:nvPr/>
        </p:nvSpPr>
        <p:spPr>
          <a:xfrm>
            <a:off x="9913134" y="2999342"/>
            <a:ext cx="890531" cy="429658"/>
          </a:xfrm>
          <a:prstGeom prst="leftArrow">
            <a:avLst/>
          </a:prstGeom>
          <a:solidFill>
            <a:srgbClr val="FFAE0D"/>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CF81DDBC-9E08-0B09-E8C7-A03B1D65818D}"/>
              </a:ext>
            </a:extLst>
          </p:cNvPr>
          <p:cNvSpPr/>
          <p:nvPr/>
        </p:nvSpPr>
        <p:spPr>
          <a:xfrm>
            <a:off x="6336322" y="4910648"/>
            <a:ext cx="1768591" cy="167912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E714204-9312-63FC-8ABF-A1F360F4C985}"/>
              </a:ext>
            </a:extLst>
          </p:cNvPr>
          <p:cNvSpPr/>
          <p:nvPr/>
        </p:nvSpPr>
        <p:spPr>
          <a:xfrm>
            <a:off x="6138629" y="457209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blank form with text and a picture&#10;&#10;Description automatically generated with medium confidence">
            <a:extLst>
              <a:ext uri="{FF2B5EF4-FFF2-40B4-BE49-F238E27FC236}">
                <a16:creationId xmlns:a16="http://schemas.microsoft.com/office/drawing/2014/main" id="{AA29D594-301A-D93E-044C-0E972B4BE7AC}"/>
              </a:ext>
            </a:extLst>
          </p:cNvPr>
          <p:cNvPicPr>
            <a:picLocks noChangeAspect="1"/>
          </p:cNvPicPr>
          <p:nvPr/>
        </p:nvPicPr>
        <p:blipFill>
          <a:blip r:embed="rId5"/>
          <a:stretch>
            <a:fillRect/>
          </a:stretch>
        </p:blipFill>
        <p:spPr>
          <a:xfrm>
            <a:off x="254497" y="236810"/>
            <a:ext cx="3057693" cy="3947472"/>
          </a:xfrm>
          <a:prstGeom prst="rect">
            <a:avLst/>
          </a:prstGeom>
        </p:spPr>
      </p:pic>
      <p:pic>
        <p:nvPicPr>
          <p:cNvPr id="19" name="Picture 18" descr="A blank form with text">
            <a:extLst>
              <a:ext uri="{FF2B5EF4-FFF2-40B4-BE49-F238E27FC236}">
                <a16:creationId xmlns:a16="http://schemas.microsoft.com/office/drawing/2014/main" id="{A3D4A462-EF98-382D-518A-D02C27C990F9}"/>
              </a:ext>
            </a:extLst>
          </p:cNvPr>
          <p:cNvPicPr>
            <a:picLocks noChangeAspect="1"/>
          </p:cNvPicPr>
          <p:nvPr/>
        </p:nvPicPr>
        <p:blipFill>
          <a:blip r:embed="rId6"/>
          <a:stretch>
            <a:fillRect/>
          </a:stretch>
        </p:blipFill>
        <p:spPr>
          <a:xfrm>
            <a:off x="2278866" y="2425559"/>
            <a:ext cx="3052118" cy="3947472"/>
          </a:xfrm>
          <a:prstGeom prst="rect">
            <a:avLst/>
          </a:prstGeom>
        </p:spPr>
      </p:pic>
      <p:pic>
        <p:nvPicPr>
          <p:cNvPr id="2" name="Picture 1" descr="A blank form with text">
            <a:extLst>
              <a:ext uri="{FF2B5EF4-FFF2-40B4-BE49-F238E27FC236}">
                <a16:creationId xmlns:a16="http://schemas.microsoft.com/office/drawing/2014/main" id="{E9E9E402-8455-31EB-861E-7533281D3DA6}"/>
              </a:ext>
            </a:extLst>
          </p:cNvPr>
          <p:cNvPicPr>
            <a:picLocks noChangeAspect="1"/>
          </p:cNvPicPr>
          <p:nvPr/>
        </p:nvPicPr>
        <p:blipFill>
          <a:blip r:embed="rId6"/>
          <a:stretch>
            <a:fillRect/>
          </a:stretch>
        </p:blipFill>
        <p:spPr>
          <a:xfrm>
            <a:off x="455312" y="236810"/>
            <a:ext cx="4897934" cy="6334767"/>
          </a:xfrm>
          <a:prstGeom prst="rect">
            <a:avLst/>
          </a:prstGeom>
        </p:spPr>
      </p:pic>
    </p:spTree>
    <p:custDataLst>
      <p:tags r:id="rId1"/>
    </p:custDataLst>
    <p:extLst>
      <p:ext uri="{BB962C8B-B14F-4D97-AF65-F5344CB8AC3E}">
        <p14:creationId xmlns:p14="http://schemas.microsoft.com/office/powerpoint/2010/main" val="442226392"/>
      </p:ext>
    </p:extLst>
  </p:cSld>
  <p:clrMapOvr>
    <a:masterClrMapping/>
  </p:clrMapOvr>
  <mc:AlternateContent xmlns:mc="http://schemas.openxmlformats.org/markup-compatibility/2006" xmlns:p159="http://schemas.microsoft.com/office/powerpoint/2015/09/main">
    <mc:Choice Requires="p159">
      <p:transition spd="slow" advTm="85005">
        <p159:morph option="byObject"/>
      </p:transition>
    </mc:Choice>
    <mc:Fallback xmlns="">
      <p:transition spd="slow" advTm="850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F4039E9F-6836-AE87-3D61-2561B8E43510}"/>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318A29-7B23-454D-992C-099E8023EFE8}"/>
              </a:ext>
            </a:extLst>
          </p:cNvPr>
          <p:cNvSpPr txBox="1"/>
          <p:nvPr/>
        </p:nvSpPr>
        <p:spPr>
          <a:xfrm>
            <a:off x="3055548" y="3629096"/>
            <a:ext cx="5483557" cy="255454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a:solidFill>
                  <a:schemeClr val="bg1"/>
                </a:solidFill>
                <a:latin typeface="Century Gothic" panose="020B0502020202020204" pitchFamily="34" charset="0"/>
              </a:rPr>
              <a:t>Prepare &amp; pack supper meals according to the menu for all service areas</a:t>
            </a:r>
          </a:p>
          <a:p>
            <a:pPr algn="ctr"/>
            <a:endParaRPr lang="en-US" sz="3200" dirty="0">
              <a:solidFill>
                <a:schemeClr val="tx2">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6353FD47-C1E9-4C46-BFFE-06D78245D21C}"/>
              </a:ext>
            </a:extLst>
          </p:cNvPr>
          <p:cNvSpPr/>
          <p:nvPr/>
        </p:nvSpPr>
        <p:spPr>
          <a:xfrm>
            <a:off x="4148083" y="2475591"/>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7F0000"/>
                </a:solidFill>
                <a:latin typeface="Century Gothic" panose="020B0502020202020204" pitchFamily="34" charset="0"/>
              </a:rPr>
              <a:t>Pre-Service</a:t>
            </a:r>
          </a:p>
        </p:txBody>
      </p:sp>
      <p:sp>
        <p:nvSpPr>
          <p:cNvPr id="22" name="Flowchart: Connector 21">
            <a:extLst>
              <a:ext uri="{FF2B5EF4-FFF2-40B4-BE49-F238E27FC236}">
                <a16:creationId xmlns:a16="http://schemas.microsoft.com/office/drawing/2014/main" id="{B0E0D022-AC06-0555-7435-D65A91428392}"/>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CE92661-BC34-DDD1-6664-BC90092CBBC5}"/>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9BCD731-5EBD-7B4C-12AA-6095755629A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4373092-56C6-FD3E-5B04-A764FDA71BA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2AEB09-0ADA-D8B5-D66D-5F47EDECE4AB}"/>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Tree>
    <p:custDataLst>
      <p:tags r:id="rId1"/>
    </p:custDataLst>
    <p:extLst>
      <p:ext uri="{BB962C8B-B14F-4D97-AF65-F5344CB8AC3E}">
        <p14:creationId xmlns:p14="http://schemas.microsoft.com/office/powerpoint/2010/main" val="3991228675"/>
      </p:ext>
    </p:extLst>
  </p:cSld>
  <p:clrMapOvr>
    <a:masterClrMapping/>
  </p:clrMapOvr>
  <mc:AlternateContent xmlns:mc="http://schemas.openxmlformats.org/markup-compatibility/2006" xmlns:p14="http://schemas.microsoft.com/office/powerpoint/2010/main">
    <mc:Choice Requires="p14">
      <p:transition p14:dur="0" advTm="12382"/>
    </mc:Choice>
    <mc:Fallback xmlns="">
      <p:transition advTm="12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9A35C4F1-917E-7422-762F-6DAB7481F97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9AA925-C62E-67F2-880D-C56DEC43C786}"/>
              </a:ext>
            </a:extLst>
          </p:cNvPr>
          <p:cNvSpPr txBox="1"/>
          <p:nvPr/>
        </p:nvSpPr>
        <p:spPr>
          <a:xfrm>
            <a:off x="3065706" y="3362774"/>
            <a:ext cx="632370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Distribute supper meals to community participants</a:t>
            </a:r>
          </a:p>
        </p:txBody>
      </p:sp>
      <p:sp>
        <p:nvSpPr>
          <p:cNvPr id="9" name="TextBox 8">
            <a:extLst>
              <a:ext uri="{FF2B5EF4-FFF2-40B4-BE49-F238E27FC236}">
                <a16:creationId xmlns:a16="http://schemas.microsoft.com/office/drawing/2014/main" id="{253A4322-6060-A855-FA7D-625672426E24}"/>
              </a:ext>
            </a:extLst>
          </p:cNvPr>
          <p:cNvSpPr txBox="1"/>
          <p:nvPr/>
        </p:nvSpPr>
        <p:spPr>
          <a:xfrm>
            <a:off x="3065707" y="4875056"/>
            <a:ext cx="6250985"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Direct all participants to the designated eating area</a:t>
            </a:r>
          </a:p>
        </p:txBody>
      </p:sp>
      <p:sp>
        <p:nvSpPr>
          <p:cNvPr id="12" name="TextBox 11">
            <a:extLst>
              <a:ext uri="{FF2B5EF4-FFF2-40B4-BE49-F238E27FC236}">
                <a16:creationId xmlns:a16="http://schemas.microsoft.com/office/drawing/2014/main" id="{AC2AF3A7-E2A4-6BA7-C6DB-94D110D5DE0D}"/>
              </a:ext>
            </a:extLst>
          </p:cNvPr>
          <p:cNvSpPr txBox="1"/>
          <p:nvPr/>
        </p:nvSpPr>
        <p:spPr>
          <a:xfrm>
            <a:off x="3057429" y="4098840"/>
            <a:ext cx="6323699"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latin typeface="Century Gothic" panose="020B0502020202020204" pitchFamily="34" charset="0"/>
              </a:rPr>
              <a:t>Ensure reimbursable meals are marked on the community roster</a:t>
            </a:r>
          </a:p>
        </p:txBody>
      </p:sp>
      <p:sp>
        <p:nvSpPr>
          <p:cNvPr id="15" name="TextBox 14">
            <a:extLst>
              <a:ext uri="{FF2B5EF4-FFF2-40B4-BE49-F238E27FC236}">
                <a16:creationId xmlns:a16="http://schemas.microsoft.com/office/drawing/2014/main" id="{525954E1-B8D7-CB1E-1A79-3BEC9F9071B6}"/>
              </a:ext>
            </a:extLst>
          </p:cNvPr>
          <p:cNvSpPr txBox="1"/>
          <p:nvPr/>
        </p:nvSpPr>
        <p:spPr>
          <a:xfrm>
            <a:off x="3057429" y="5671934"/>
            <a:ext cx="5409192" cy="954107"/>
          </a:xfrm>
          <a:prstGeom prst="rect">
            <a:avLst/>
          </a:prstGeom>
          <a:noFill/>
        </p:spPr>
        <p:txBody>
          <a:bodyPr wrap="square" rtlCol="0">
            <a:spAutoFit/>
          </a:bodyPr>
          <a:lstStyle/>
          <a:p>
            <a:pPr marL="457200" indent="-457200" algn="ctr">
              <a:buFont typeface="Wingdings" panose="05000000000000000000" pitchFamily="2" charset="2"/>
              <a:buChar char="Ø"/>
            </a:pPr>
            <a:r>
              <a:rPr lang="en-US" sz="2800" dirty="0">
                <a:solidFill>
                  <a:schemeClr val="bg1"/>
                </a:solidFill>
                <a:latin typeface="Century Gothic" panose="020B0502020202020204" pitchFamily="34" charset="0"/>
              </a:rPr>
              <a:t>Ensure no food leaves the campus </a:t>
            </a:r>
          </a:p>
        </p:txBody>
      </p:sp>
      <p:sp>
        <p:nvSpPr>
          <p:cNvPr id="17" name="Rectangle 16">
            <a:extLst>
              <a:ext uri="{FF2B5EF4-FFF2-40B4-BE49-F238E27FC236}">
                <a16:creationId xmlns:a16="http://schemas.microsoft.com/office/drawing/2014/main" id="{B7CCFB74-3EB6-4C62-0547-8CAC3B7CE846}"/>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
        <p:nvSpPr>
          <p:cNvPr id="20" name="Rectangle 19">
            <a:extLst>
              <a:ext uri="{FF2B5EF4-FFF2-40B4-BE49-F238E27FC236}">
                <a16:creationId xmlns:a16="http://schemas.microsoft.com/office/drawing/2014/main" id="{6EADD246-350A-1C34-BB5A-080C1E5F659E}"/>
              </a:ext>
            </a:extLst>
          </p:cNvPr>
          <p:cNvSpPr/>
          <p:nvPr/>
        </p:nvSpPr>
        <p:spPr>
          <a:xfrm>
            <a:off x="4151033" y="2438146"/>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7F0000"/>
                </a:solidFill>
                <a:latin typeface="Century Gothic" panose="020B0502020202020204" pitchFamily="34" charset="0"/>
              </a:rPr>
              <a:t>During Service</a:t>
            </a:r>
          </a:p>
        </p:txBody>
      </p:sp>
      <p:sp>
        <p:nvSpPr>
          <p:cNvPr id="22" name="Flowchart: Connector 21">
            <a:extLst>
              <a:ext uri="{FF2B5EF4-FFF2-40B4-BE49-F238E27FC236}">
                <a16:creationId xmlns:a16="http://schemas.microsoft.com/office/drawing/2014/main" id="{15CD1FC1-DBC6-74C7-2DE8-C97284E1C852}"/>
              </a:ext>
            </a:extLst>
          </p:cNvPr>
          <p:cNvSpPr/>
          <p:nvPr/>
        </p:nvSpPr>
        <p:spPr>
          <a:xfrm>
            <a:off x="8478760" y="523083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EB1085CD-F49C-CBC0-9B0F-7A6F986F3D38}"/>
              </a:ext>
            </a:extLst>
          </p:cNvPr>
          <p:cNvSpPr/>
          <p:nvPr/>
        </p:nvSpPr>
        <p:spPr>
          <a:xfrm>
            <a:off x="9495439" y="4944467"/>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CCEDD3FA-91DB-C82C-5CDA-C0714C13A91C}"/>
              </a:ext>
            </a:extLst>
          </p:cNvPr>
          <p:cNvSpPr/>
          <p:nvPr/>
        </p:nvSpPr>
        <p:spPr>
          <a:xfrm>
            <a:off x="1570877" y="1013874"/>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689B53CC-3259-88D0-A33E-0AFDF3720972}"/>
              </a:ext>
            </a:extLst>
          </p:cNvPr>
          <p:cNvSpPr/>
          <p:nvPr/>
        </p:nvSpPr>
        <p:spPr>
          <a:xfrm>
            <a:off x="2478722" y="69070"/>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1621512"/>
      </p:ext>
    </p:extLst>
  </p:cSld>
  <p:clrMapOvr>
    <a:masterClrMapping/>
  </p:clrMapOvr>
  <mc:AlternateContent xmlns:mc="http://schemas.openxmlformats.org/markup-compatibility/2006" xmlns:p159="http://schemas.microsoft.com/office/powerpoint/2015/09/main">
    <mc:Choice Requires="p159">
      <p:transition spd="slow" advTm="30038">
        <p159:morph option="byObject"/>
      </p:transition>
    </mc:Choice>
    <mc:Fallback xmlns="">
      <p:transition spd="slow" advTm="300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B4A76-B364-B737-F50B-6FB50EC6E5A5}"/>
              </a:ext>
            </a:extLst>
          </p:cNvPr>
          <p:cNvSpPr txBox="1"/>
          <p:nvPr/>
        </p:nvSpPr>
        <p:spPr>
          <a:xfrm>
            <a:off x="3040439" y="3162918"/>
            <a:ext cx="6228521" cy="441852"/>
          </a:xfrm>
          <a:prstGeom prst="rect">
            <a:avLst/>
          </a:prstGeom>
          <a:noFill/>
        </p:spPr>
        <p:txBody>
          <a:bodyPr wrap="square" rtlCol="0">
            <a:spAutoFit/>
          </a:bodyPr>
          <a:lstStyle/>
          <a:p>
            <a:pPr marL="457200" indent="-457200" algn="ctr">
              <a:lnSpc>
                <a:spcPct val="70000"/>
              </a:lnSpc>
              <a:buFont typeface="Wingdings" panose="05000000000000000000" pitchFamily="2" charset="2"/>
              <a:buChar char="Ø"/>
            </a:pPr>
            <a:r>
              <a:rPr lang="en-US" sz="3200" dirty="0">
                <a:solidFill>
                  <a:schemeClr val="bg1"/>
                </a:solidFill>
                <a:latin typeface="Century Gothic" panose="020B0502020202020204" pitchFamily="34" charset="0"/>
              </a:rPr>
              <a:t>Count &amp; record all leftovers</a:t>
            </a:r>
          </a:p>
        </p:txBody>
      </p:sp>
      <p:sp>
        <p:nvSpPr>
          <p:cNvPr id="12" name="TextBox 11">
            <a:extLst>
              <a:ext uri="{FF2B5EF4-FFF2-40B4-BE49-F238E27FC236}">
                <a16:creationId xmlns:a16="http://schemas.microsoft.com/office/drawing/2014/main" id="{97843CB2-BC77-CADF-F399-BF1C70EA9023}"/>
              </a:ext>
            </a:extLst>
          </p:cNvPr>
          <p:cNvSpPr txBox="1"/>
          <p:nvPr/>
        </p:nvSpPr>
        <p:spPr>
          <a:xfrm>
            <a:off x="3203049" y="5469518"/>
            <a:ext cx="5417472"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chemeClr val="bg1"/>
                </a:solidFill>
                <a:latin typeface="Century Gothic" panose="020B0502020202020204" pitchFamily="34" charset="0"/>
              </a:rPr>
              <a:t>Clean &amp; sanitize insulated bags &amp; carts</a:t>
            </a:r>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11FF2C-50EE-0595-5C4D-B5850ED9CB8A}"/>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
        <p:nvSpPr>
          <p:cNvPr id="19" name="Rectangle 18">
            <a:extLst>
              <a:ext uri="{FF2B5EF4-FFF2-40B4-BE49-F238E27FC236}">
                <a16:creationId xmlns:a16="http://schemas.microsoft.com/office/drawing/2014/main" id="{38FE069A-9E6B-EEBA-BA20-47A15E90D901}"/>
              </a:ext>
            </a:extLst>
          </p:cNvPr>
          <p:cNvSpPr/>
          <p:nvPr/>
        </p:nvSpPr>
        <p:spPr>
          <a:xfrm>
            <a:off x="4252233" y="2378845"/>
            <a:ext cx="3214076"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7F0000"/>
                </a:solidFill>
              </a:rPr>
              <a:t>Post Service</a:t>
            </a:r>
          </a:p>
        </p:txBody>
      </p:sp>
      <p:sp>
        <p:nvSpPr>
          <p:cNvPr id="20" name="TextBox 19">
            <a:extLst>
              <a:ext uri="{FF2B5EF4-FFF2-40B4-BE49-F238E27FC236}">
                <a16:creationId xmlns:a16="http://schemas.microsoft.com/office/drawing/2014/main" id="{A0998715-60DA-FF54-83D5-38BEC88501AD}"/>
              </a:ext>
            </a:extLst>
          </p:cNvPr>
          <p:cNvSpPr txBox="1"/>
          <p:nvPr/>
        </p:nvSpPr>
        <p:spPr>
          <a:xfrm>
            <a:off x="3134452" y="3449053"/>
            <a:ext cx="6134508" cy="2062103"/>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Check the temperatures of leftovers. Cold items may be returned to stock. Discard all hot items</a:t>
            </a:r>
          </a:p>
        </p:txBody>
      </p:sp>
    </p:spTree>
    <p:custDataLst>
      <p:tags r:id="rId1"/>
    </p:custDataLst>
    <p:extLst>
      <p:ext uri="{BB962C8B-B14F-4D97-AF65-F5344CB8AC3E}">
        <p14:creationId xmlns:p14="http://schemas.microsoft.com/office/powerpoint/2010/main" val="2986956697"/>
      </p:ext>
    </p:extLst>
  </p:cSld>
  <p:clrMapOvr>
    <a:masterClrMapping/>
  </p:clrMapOvr>
  <mc:AlternateContent xmlns:mc="http://schemas.openxmlformats.org/markup-compatibility/2006" xmlns:p159="http://schemas.microsoft.com/office/powerpoint/2015/09/main">
    <mc:Choice Requires="p159">
      <p:transition spd="slow" advTm="35269">
        <p159:morph option="byObject"/>
      </p:transition>
    </mc:Choice>
    <mc:Fallback xmlns="">
      <p:transition spd="slow" advTm="35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CBEC7B-3762-86F2-FD12-9722AE65F225}"/>
              </a:ext>
            </a:extLst>
          </p:cNvPr>
          <p:cNvSpPr txBox="1"/>
          <p:nvPr/>
        </p:nvSpPr>
        <p:spPr>
          <a:xfrm>
            <a:off x="2996322" y="1743305"/>
            <a:ext cx="5630344"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Assist with forms at the carts or gates for the first 10 minutes</a:t>
            </a:r>
          </a:p>
        </p:txBody>
      </p:sp>
      <p:sp>
        <p:nvSpPr>
          <p:cNvPr id="23" name="TextBox 22">
            <a:extLst>
              <a:ext uri="{FF2B5EF4-FFF2-40B4-BE49-F238E27FC236}">
                <a16:creationId xmlns:a16="http://schemas.microsoft.com/office/drawing/2014/main" id="{6CA8A656-B3EB-B9CC-ED3B-8B65952B883D}"/>
              </a:ext>
            </a:extLst>
          </p:cNvPr>
          <p:cNvSpPr txBox="1"/>
          <p:nvPr/>
        </p:nvSpPr>
        <p:spPr>
          <a:xfrm>
            <a:off x="2950289" y="4614335"/>
            <a:ext cx="5722410"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950067" y="3220032"/>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2996322" y="2505088"/>
            <a:ext cx="6122332"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Distribute meals to program students and/or community</a:t>
            </a:r>
          </a:p>
        </p:txBody>
      </p:sp>
      <p:sp>
        <p:nvSpPr>
          <p:cNvPr id="32" name="TextBox 31">
            <a:extLst>
              <a:ext uri="{FF2B5EF4-FFF2-40B4-BE49-F238E27FC236}">
                <a16:creationId xmlns:a16="http://schemas.microsoft.com/office/drawing/2014/main" id="{7428997D-BC6B-7E9A-B731-5B8767827BA2}"/>
              </a:ext>
            </a:extLst>
          </p:cNvPr>
          <p:cNvSpPr txBox="1"/>
          <p:nvPr/>
        </p:nvSpPr>
        <p:spPr>
          <a:xfrm>
            <a:off x="2950067" y="3952604"/>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Make sure program is open to the community, monitor gates</a:t>
            </a:r>
          </a:p>
        </p:txBody>
      </p:sp>
      <p:sp>
        <p:nvSpPr>
          <p:cNvPr id="35" name="TextBox 34">
            <a:extLst>
              <a:ext uri="{FF2B5EF4-FFF2-40B4-BE49-F238E27FC236}">
                <a16:creationId xmlns:a16="http://schemas.microsoft.com/office/drawing/2014/main" id="{C70B62CA-FB25-A4F5-2DC3-2C55ED0589CE}"/>
              </a:ext>
            </a:extLst>
          </p:cNvPr>
          <p:cNvSpPr txBox="1"/>
          <p:nvPr/>
        </p:nvSpPr>
        <p:spPr>
          <a:xfrm>
            <a:off x="3254647" y="5400956"/>
            <a:ext cx="6168809"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Total daily attendance for all programs on the first page</a:t>
            </a:r>
          </a:p>
        </p:txBody>
      </p:sp>
      <p:sp>
        <p:nvSpPr>
          <p:cNvPr id="36" name="Rectangle 35">
            <a:extLst>
              <a:ext uri="{FF2B5EF4-FFF2-40B4-BE49-F238E27FC236}">
                <a16:creationId xmlns:a16="http://schemas.microsoft.com/office/drawing/2014/main" id="{7EC20C13-C283-22DA-F299-46A4E05C1C32}"/>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Tree>
    <p:custDataLst>
      <p:tags r:id="rId1"/>
    </p:custDataLst>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spd="slow" advTm="42464">
        <p159:morph option="byObject"/>
      </p:transition>
    </mc:Choice>
    <mc:Fallback xmlns="">
      <p:transition spd="slow" advTm="424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6" grpId="0"/>
      <p:bldP spid="29" grpId="0"/>
      <p:bldP spid="32" grpId="0"/>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475591"/>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091533" y="3889032"/>
            <a:ext cx="6100593"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D3155B4-BED6-3CA4-18E6-38BFD4BA3B20}"/>
              </a:ext>
            </a:extLst>
          </p:cNvPr>
          <p:cNvSpPr txBox="1"/>
          <p:nvPr/>
        </p:nvSpPr>
        <p:spPr>
          <a:xfrm>
            <a:off x="3092956" y="2918491"/>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spd="slow" advTm="17511">
        <p159:morph option="byObject"/>
      </p:transition>
    </mc:Choice>
    <mc:Fallback xmlns="">
      <p:transition spd="slow" advTm="175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450396-37A1-8C50-B7F6-124AD301BEF3}"/>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BE869845-F090-47E1-4DD7-8ECB12860948}"/>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861277-1668-4BE8-ABC2-F90136BFA7D0}"/>
              </a:ext>
            </a:extLst>
          </p:cNvPr>
          <p:cNvSpPr/>
          <p:nvPr/>
        </p:nvSpPr>
        <p:spPr>
          <a:xfrm>
            <a:off x="291389" y="4143701"/>
            <a:ext cx="6648764" cy="1975926"/>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1</a:t>
            </a:r>
            <a:r>
              <a:rPr lang="en-US" sz="2400" baseline="30000" dirty="0">
                <a:solidFill>
                  <a:schemeClr val="tx2">
                    <a:lumMod val="50000"/>
                  </a:schemeClr>
                </a:solidFill>
                <a:latin typeface="Century Gothic" panose="020B0502020202020204" pitchFamily="34" charset="0"/>
              </a:rPr>
              <a:t>st</a:t>
            </a:r>
            <a:r>
              <a:rPr lang="en-US" sz="2400" dirty="0">
                <a:solidFill>
                  <a:schemeClr val="tx2">
                    <a:lumMod val="50000"/>
                  </a:schemeClr>
                </a:solidFill>
                <a:latin typeface="Century Gothic" panose="020B0502020202020204" pitchFamily="34" charset="0"/>
              </a:rPr>
              <a:t>, 2</a:t>
            </a:r>
            <a:r>
              <a:rPr lang="en-US" sz="2400" baseline="30000" dirty="0">
                <a:solidFill>
                  <a:schemeClr val="tx2">
                    <a:lumMod val="50000"/>
                  </a:schemeClr>
                </a:solidFill>
                <a:latin typeface="Century Gothic" panose="020B0502020202020204" pitchFamily="34" charset="0"/>
              </a:rPr>
              <a:t>nd</a:t>
            </a:r>
            <a:r>
              <a:rPr lang="en-US" sz="2400" dirty="0">
                <a:solidFill>
                  <a:schemeClr val="tx2">
                    <a:lumMod val="50000"/>
                  </a:schemeClr>
                </a:solidFill>
                <a:latin typeface="Century Gothic" panose="020B0502020202020204" pitchFamily="34" charset="0"/>
              </a:rPr>
              <a:t> and 3</a:t>
            </a:r>
            <a:r>
              <a:rPr lang="en-US" sz="2400" baseline="30000" dirty="0">
                <a:solidFill>
                  <a:schemeClr val="tx2">
                    <a:lumMod val="50000"/>
                  </a:schemeClr>
                </a:solidFill>
                <a:latin typeface="Century Gothic" panose="020B0502020202020204" pitchFamily="34" charset="0"/>
              </a:rPr>
              <a:t>rd</a:t>
            </a:r>
            <a:r>
              <a:rPr lang="en-US" sz="2400" dirty="0">
                <a:solidFill>
                  <a:schemeClr val="tx2">
                    <a:lumMod val="50000"/>
                  </a:schemeClr>
                </a:solidFill>
                <a:latin typeface="Century Gothic" panose="020B0502020202020204" pitchFamily="34" charset="0"/>
              </a:rPr>
              <a:t> monitoring must be completed by the following dates:</a:t>
            </a:r>
          </a:p>
          <a:p>
            <a:pPr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1</a:t>
            </a:r>
            <a:r>
              <a:rPr lang="en-US" sz="2400" baseline="30000" dirty="0">
                <a:solidFill>
                  <a:schemeClr val="tx2">
                    <a:lumMod val="50000"/>
                  </a:schemeClr>
                </a:solidFill>
                <a:latin typeface="Century Gothic" panose="020B0502020202020204" pitchFamily="34" charset="0"/>
              </a:rPr>
              <a:t>st</a:t>
            </a:r>
            <a:r>
              <a:rPr lang="en-US" sz="2400" dirty="0">
                <a:solidFill>
                  <a:schemeClr val="tx2">
                    <a:lumMod val="50000"/>
                  </a:schemeClr>
                </a:solidFill>
                <a:latin typeface="Century Gothic" panose="020B0502020202020204" pitchFamily="34" charset="0"/>
              </a:rPr>
              <a:t> – 9/20/24</a:t>
            </a:r>
          </a:p>
          <a:p>
            <a:pPr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2</a:t>
            </a:r>
            <a:r>
              <a:rPr lang="en-US" sz="2400" baseline="30000" dirty="0">
                <a:solidFill>
                  <a:schemeClr val="tx2">
                    <a:lumMod val="50000"/>
                  </a:schemeClr>
                </a:solidFill>
                <a:latin typeface="Century Gothic" panose="020B0502020202020204" pitchFamily="34" charset="0"/>
              </a:rPr>
              <a:t>nd</a:t>
            </a:r>
            <a:r>
              <a:rPr lang="en-US" sz="2400" dirty="0">
                <a:solidFill>
                  <a:schemeClr val="tx2">
                    <a:lumMod val="50000"/>
                  </a:schemeClr>
                </a:solidFill>
                <a:latin typeface="Century Gothic" panose="020B0502020202020204" pitchFamily="34" charset="0"/>
              </a:rPr>
              <a:t> – 2/14/25</a:t>
            </a:r>
          </a:p>
          <a:p>
            <a:pPr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3</a:t>
            </a:r>
            <a:r>
              <a:rPr lang="en-US" sz="2400" baseline="30000" dirty="0">
                <a:solidFill>
                  <a:schemeClr val="tx2">
                    <a:lumMod val="50000"/>
                  </a:schemeClr>
                </a:solidFill>
                <a:latin typeface="Century Gothic" panose="020B0502020202020204" pitchFamily="34" charset="0"/>
              </a:rPr>
              <a:t>rd</a:t>
            </a:r>
            <a:r>
              <a:rPr lang="en-US" sz="2400" dirty="0">
                <a:solidFill>
                  <a:schemeClr val="tx2">
                    <a:lumMod val="50000"/>
                  </a:schemeClr>
                </a:solidFill>
                <a:latin typeface="Century Gothic" panose="020B0502020202020204" pitchFamily="34" charset="0"/>
              </a:rPr>
              <a:t> – 5/2/25</a:t>
            </a:r>
          </a:p>
        </p:txBody>
      </p:sp>
      <p:sp>
        <p:nvSpPr>
          <p:cNvPr id="29" name="Rectangle 28">
            <a:extLst>
              <a:ext uri="{FF2B5EF4-FFF2-40B4-BE49-F238E27FC236}">
                <a16:creationId xmlns:a16="http://schemas.microsoft.com/office/drawing/2014/main" id="{5D861277-1668-4BE8-ABC2-F90136BFA7D0}"/>
              </a:ext>
            </a:extLst>
          </p:cNvPr>
          <p:cNvSpPr/>
          <p:nvPr/>
        </p:nvSpPr>
        <p:spPr>
          <a:xfrm>
            <a:off x="291389" y="1777917"/>
            <a:ext cx="6165753" cy="223445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The Supper Monitoring Scheduler is a tool to ensure monitoring dates are varied per CDE standards.</a:t>
            </a:r>
          </a:p>
          <a:p>
            <a:pPr marL="914400" lvl="3"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AFSS provides FSM with dates</a:t>
            </a:r>
          </a:p>
          <a:p>
            <a:pPr marL="914400" lvl="3" indent="-457200">
              <a:lnSpc>
                <a:spcPct val="90000"/>
              </a:lnSpc>
              <a:spcBef>
                <a:spcPct val="20000"/>
              </a:spcBef>
              <a:spcAft>
                <a:spcPts val="600"/>
              </a:spcAft>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FSM records dates on scheduler as a reminder to complete</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1187" y="291072"/>
            <a:ext cx="4853473" cy="1143000"/>
          </a:xfrm>
        </p:spPr>
        <p:txBody>
          <a:bodyPr>
            <a:noAutofit/>
          </a:bodyPr>
          <a:lstStyle/>
          <a:p>
            <a:pPr algn="l"/>
            <a:r>
              <a:rPr lang="en-US" dirty="0">
                <a:solidFill>
                  <a:schemeClr val="tx2">
                    <a:lumMod val="50000"/>
                  </a:schemeClr>
                </a:solidFill>
              </a:rPr>
              <a:t>Monitoring Dates</a:t>
            </a:r>
          </a:p>
        </p:txBody>
      </p:sp>
      <p:pic>
        <p:nvPicPr>
          <p:cNvPr id="6" name="Picture 5">
            <a:extLst>
              <a:ext uri="{FF2B5EF4-FFF2-40B4-BE49-F238E27FC236}">
                <a16:creationId xmlns:a16="http://schemas.microsoft.com/office/drawing/2014/main" id="{9A0A81F0-7225-450E-8060-2DCDE52E6573}"/>
              </a:ext>
            </a:extLst>
          </p:cNvPr>
          <p:cNvPicPr>
            <a:picLocks noChangeAspect="1"/>
          </p:cNvPicPr>
          <p:nvPr/>
        </p:nvPicPr>
        <p:blipFill rotWithShape="1">
          <a:blip r:embed="rId3"/>
          <a:srcRect b="35202"/>
          <a:stretch/>
        </p:blipFill>
        <p:spPr>
          <a:xfrm>
            <a:off x="7577261" y="608217"/>
            <a:ext cx="3687790" cy="3509875"/>
          </a:xfrm>
          <a:prstGeom prst="rect">
            <a:avLst/>
          </a:prstGeom>
          <a:ln>
            <a:solidFill>
              <a:srgbClr val="00000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0ED9E8B7-2A53-4408-989A-DDE1F5CE6940}"/>
              </a:ext>
            </a:extLst>
          </p:cNvPr>
          <p:cNvSpPr/>
          <p:nvPr/>
        </p:nvSpPr>
        <p:spPr>
          <a:xfrm>
            <a:off x="7552578" y="4118092"/>
            <a:ext cx="3792102" cy="1421928"/>
          </a:xfrm>
          <a:prstGeom prst="rect">
            <a:avLst/>
          </a:prstGeom>
          <a:solidFill>
            <a:srgbClr val="FFAE0D"/>
          </a:solidFill>
          <a:ln>
            <a:noFill/>
          </a:ln>
        </p:spPr>
        <p:txBody>
          <a:bodyPr wrap="square">
            <a:spAutoFit/>
          </a:bodyPr>
          <a:lstStyle/>
          <a:p>
            <a:pPr marL="0" lvl="2">
              <a:lnSpc>
                <a:spcPct val="90000"/>
              </a:lnSpc>
              <a:spcBef>
                <a:spcPct val="20000"/>
              </a:spcBef>
              <a:buClr>
                <a:srgbClr val="000000"/>
              </a:buClr>
              <a:defRPr/>
            </a:pPr>
            <a:r>
              <a:rPr lang="en-US" sz="2400" b="1" dirty="0">
                <a:solidFill>
                  <a:srgbClr val="000000"/>
                </a:solidFill>
                <a:latin typeface="Century Gothic" panose="020B0502020202020204" pitchFamily="34" charset="0"/>
              </a:rPr>
              <a:t>Note</a:t>
            </a:r>
            <a:r>
              <a:rPr lang="en-US" sz="2400" dirty="0">
                <a:solidFill>
                  <a:srgbClr val="000000"/>
                </a:solidFill>
                <a:latin typeface="Century Gothic" panose="020B0502020202020204" pitchFamily="34" charset="0"/>
              </a:rPr>
              <a:t>: Do not post to ensure the monitoring is conducted unannounced.</a:t>
            </a:r>
          </a:p>
        </p:txBody>
      </p:sp>
      <p:sp>
        <p:nvSpPr>
          <p:cNvPr id="5" name="Flowchart: Connector 4">
            <a:extLst>
              <a:ext uri="{FF2B5EF4-FFF2-40B4-BE49-F238E27FC236}">
                <a16:creationId xmlns:a16="http://schemas.microsoft.com/office/drawing/2014/main" id="{8A228334-236D-7D77-39A8-494E85F24C84}"/>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EE7DBF5-B66E-6B65-0682-CD6F86E668F4}"/>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74237"/>
      </p:ext>
    </p:extLst>
  </p:cSld>
  <p:clrMapOvr>
    <a:masterClrMapping/>
  </p:clrMapOvr>
  <mc:AlternateContent xmlns:mc="http://schemas.openxmlformats.org/markup-compatibility/2006" xmlns:p159="http://schemas.microsoft.com/office/powerpoint/2015/09/main">
    <mc:Choice Requires="p159">
      <p:transition spd="slow" advTm="72325">
        <p159:morph option="byObject"/>
      </p:transition>
    </mc:Choice>
    <mc:Fallback xmlns="">
      <p:transition spd="slow" advTm="72325">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FBF2-09F7-8F92-ED8D-887F7DEA7527}"/>
              </a:ext>
            </a:extLst>
          </p:cNvPr>
          <p:cNvSpPr/>
          <p:nvPr/>
        </p:nvSpPr>
        <p:spPr>
          <a:xfrm>
            <a:off x="4957011" y="0"/>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423799B-72A6-4E10-6E91-EB978E10DFDC}"/>
              </a:ext>
            </a:extLst>
          </p:cNvPr>
          <p:cNvGrpSpPr/>
          <p:nvPr/>
        </p:nvGrpSpPr>
        <p:grpSpPr>
          <a:xfrm>
            <a:off x="9711262" y="429749"/>
            <a:ext cx="2446271" cy="3018136"/>
            <a:chOff x="9711262" y="429749"/>
            <a:chExt cx="2446271" cy="3018136"/>
          </a:xfrm>
        </p:grpSpPr>
        <p:pic>
          <p:nvPicPr>
            <p:cNvPr id="56" name="Picture 55">
              <a:extLst>
                <a:ext uri="{FF2B5EF4-FFF2-40B4-BE49-F238E27FC236}">
                  <a16:creationId xmlns:a16="http://schemas.microsoft.com/office/drawing/2014/main" id="{F7EAD655-E298-472A-A3B5-8E6B6338B945}"/>
                </a:ext>
              </a:extLst>
            </p:cNvPr>
            <p:cNvPicPr>
              <a:picLocks noChangeAspect="1"/>
            </p:cNvPicPr>
            <p:nvPr/>
          </p:nvPicPr>
          <p:blipFill>
            <a:blip r:embed="rId4"/>
            <a:srcRect/>
            <a:stretch/>
          </p:blipFill>
          <p:spPr>
            <a:xfrm>
              <a:off x="9846481" y="799708"/>
              <a:ext cx="2070345" cy="1456259"/>
            </a:xfrm>
            <a:prstGeom prst="rect">
              <a:avLst/>
            </a:prstGeom>
            <a:ln w="9525">
              <a:solidFill>
                <a:srgbClr val="000105"/>
              </a:solidFill>
            </a:ln>
          </p:spPr>
        </p:pic>
        <p:sp>
          <p:nvSpPr>
            <p:cNvPr id="57" name="Rectangle 56">
              <a:extLst>
                <a:ext uri="{FF2B5EF4-FFF2-40B4-BE49-F238E27FC236}">
                  <a16:creationId xmlns:a16="http://schemas.microsoft.com/office/drawing/2014/main" id="{74D97889-C4E1-4CFD-B607-89B7A0C9CD49}"/>
                </a:ext>
              </a:extLst>
            </p:cNvPr>
            <p:cNvSpPr/>
            <p:nvPr/>
          </p:nvSpPr>
          <p:spPr>
            <a:xfrm>
              <a:off x="9841032" y="2801554"/>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ASP Attendance Rosters</a:t>
              </a:r>
            </a:p>
          </p:txBody>
        </p:sp>
        <p:sp>
          <p:nvSpPr>
            <p:cNvPr id="58" name="TextBox 57">
              <a:extLst>
                <a:ext uri="{FF2B5EF4-FFF2-40B4-BE49-F238E27FC236}">
                  <a16:creationId xmlns:a16="http://schemas.microsoft.com/office/drawing/2014/main" id="{233A6220-A17E-4330-A684-A386D56889B2}"/>
                </a:ext>
              </a:extLst>
            </p:cNvPr>
            <p:cNvSpPr txBox="1"/>
            <p:nvPr/>
          </p:nvSpPr>
          <p:spPr>
            <a:xfrm>
              <a:off x="9711262" y="429749"/>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3</a:t>
              </a:r>
            </a:p>
          </p:txBody>
        </p:sp>
      </p:grpSp>
      <p:grpSp>
        <p:nvGrpSpPr>
          <p:cNvPr id="18" name="Group 17">
            <a:extLst>
              <a:ext uri="{FF2B5EF4-FFF2-40B4-BE49-F238E27FC236}">
                <a16:creationId xmlns:a16="http://schemas.microsoft.com/office/drawing/2014/main" id="{DE4323D1-D38D-15BA-558B-42B0A45D7F9F}"/>
              </a:ext>
            </a:extLst>
          </p:cNvPr>
          <p:cNvGrpSpPr/>
          <p:nvPr/>
        </p:nvGrpSpPr>
        <p:grpSpPr>
          <a:xfrm>
            <a:off x="7173622" y="3852202"/>
            <a:ext cx="2551335" cy="2515304"/>
            <a:chOff x="7173622" y="3852202"/>
            <a:chExt cx="2551335" cy="2515304"/>
          </a:xfrm>
        </p:grpSpPr>
        <p:pic>
          <p:nvPicPr>
            <p:cNvPr id="66" name="Picture 65">
              <a:extLst>
                <a:ext uri="{FF2B5EF4-FFF2-40B4-BE49-F238E27FC236}">
                  <a16:creationId xmlns:a16="http://schemas.microsoft.com/office/drawing/2014/main" id="{BC2272B8-6990-4783-8465-4FD6309D84F0}"/>
                </a:ext>
              </a:extLst>
            </p:cNvPr>
            <p:cNvPicPr>
              <a:picLocks noChangeAspect="1"/>
            </p:cNvPicPr>
            <p:nvPr/>
          </p:nvPicPr>
          <p:blipFill>
            <a:blip r:embed="rId5"/>
            <a:stretch>
              <a:fillRect/>
            </a:stretch>
          </p:blipFill>
          <p:spPr>
            <a:xfrm>
              <a:off x="7547735" y="4181274"/>
              <a:ext cx="2037944" cy="1565265"/>
            </a:xfrm>
            <a:prstGeom prst="rect">
              <a:avLst/>
            </a:prstGeom>
            <a:ln w="12700">
              <a:solidFill>
                <a:srgbClr val="000105"/>
              </a:solidFill>
            </a:ln>
          </p:spPr>
        </p:pic>
        <p:sp>
          <p:nvSpPr>
            <p:cNvPr id="67" name="Rectangle 66">
              <a:extLst>
                <a:ext uri="{FF2B5EF4-FFF2-40B4-BE49-F238E27FC236}">
                  <a16:creationId xmlns:a16="http://schemas.microsoft.com/office/drawing/2014/main" id="{578DA470-3AF9-407E-A714-554AB514B866}"/>
                </a:ext>
              </a:extLst>
            </p:cNvPr>
            <p:cNvSpPr/>
            <p:nvPr/>
          </p:nvSpPr>
          <p:spPr>
            <a:xfrm>
              <a:off x="7408456" y="5721175"/>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Production Worksheets </a:t>
              </a:r>
            </a:p>
          </p:txBody>
        </p:sp>
        <p:sp>
          <p:nvSpPr>
            <p:cNvPr id="68" name="TextBox 67">
              <a:extLst>
                <a:ext uri="{FF2B5EF4-FFF2-40B4-BE49-F238E27FC236}">
                  <a16:creationId xmlns:a16="http://schemas.microsoft.com/office/drawing/2014/main" id="{1B9D1B53-CF57-403D-AC76-A568BF9387B1}"/>
                </a:ext>
              </a:extLst>
            </p:cNvPr>
            <p:cNvSpPr txBox="1"/>
            <p:nvPr/>
          </p:nvSpPr>
          <p:spPr>
            <a:xfrm>
              <a:off x="7173622" y="3852202"/>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5</a:t>
              </a:r>
            </a:p>
          </p:txBody>
        </p:sp>
      </p:grpSp>
      <p:grpSp>
        <p:nvGrpSpPr>
          <p:cNvPr id="19" name="Group 18">
            <a:extLst>
              <a:ext uri="{FF2B5EF4-FFF2-40B4-BE49-F238E27FC236}">
                <a16:creationId xmlns:a16="http://schemas.microsoft.com/office/drawing/2014/main" id="{2E2584A3-4C4A-FCFE-1E41-0AAA91D4701E}"/>
              </a:ext>
            </a:extLst>
          </p:cNvPr>
          <p:cNvGrpSpPr/>
          <p:nvPr/>
        </p:nvGrpSpPr>
        <p:grpSpPr>
          <a:xfrm>
            <a:off x="9715025" y="3848698"/>
            <a:ext cx="2430061" cy="2481823"/>
            <a:chOff x="9715025" y="3848698"/>
            <a:chExt cx="2430061" cy="2481823"/>
          </a:xfrm>
        </p:grpSpPr>
        <p:pic>
          <p:nvPicPr>
            <p:cNvPr id="71" name="Picture 70">
              <a:extLst>
                <a:ext uri="{FF2B5EF4-FFF2-40B4-BE49-F238E27FC236}">
                  <a16:creationId xmlns:a16="http://schemas.microsoft.com/office/drawing/2014/main" id="{255C0ACC-B1AE-4898-9C51-EA3568618D00}"/>
                </a:ext>
              </a:extLst>
            </p:cNvPr>
            <p:cNvPicPr>
              <a:picLocks noChangeAspect="1"/>
            </p:cNvPicPr>
            <p:nvPr/>
          </p:nvPicPr>
          <p:blipFill>
            <a:blip r:embed="rId6"/>
            <a:stretch>
              <a:fillRect/>
            </a:stretch>
          </p:blipFill>
          <p:spPr>
            <a:xfrm>
              <a:off x="9959792" y="4185680"/>
              <a:ext cx="2078982" cy="1602183"/>
            </a:xfrm>
            <a:prstGeom prst="rect">
              <a:avLst/>
            </a:prstGeom>
            <a:ln w="12700">
              <a:solidFill>
                <a:srgbClr val="000105"/>
              </a:solidFill>
            </a:ln>
          </p:spPr>
        </p:pic>
        <p:sp>
          <p:nvSpPr>
            <p:cNvPr id="72" name="Rectangle 71">
              <a:extLst>
                <a:ext uri="{FF2B5EF4-FFF2-40B4-BE49-F238E27FC236}">
                  <a16:creationId xmlns:a16="http://schemas.microsoft.com/office/drawing/2014/main" id="{A8C4A7CB-CB5C-481A-B18F-02A07E679144}"/>
                </a:ext>
              </a:extLst>
            </p:cNvPr>
            <p:cNvSpPr/>
            <p:nvPr/>
          </p:nvSpPr>
          <p:spPr>
            <a:xfrm>
              <a:off x="9828585" y="5745746"/>
              <a:ext cx="2316501" cy="584775"/>
            </a:xfrm>
            <a:prstGeom prst="rect">
              <a:avLst/>
            </a:prstGeom>
          </p:spPr>
          <p:txBody>
            <a:bodyPr wrap="square">
              <a:spAutoFit/>
            </a:bodyPr>
            <a:lstStyle/>
            <a:p>
              <a:pPr algn="ctr"/>
              <a:r>
                <a:rPr lang="en-US" sz="1600" b="1" dirty="0">
                  <a:solidFill>
                    <a:srgbClr val="EAEAEA"/>
                  </a:solidFill>
                  <a:latin typeface="Century Gothic" panose="020B0502020202020204" pitchFamily="34" charset="0"/>
                </a:rPr>
                <a:t>Food Temperature Log</a:t>
              </a:r>
            </a:p>
          </p:txBody>
        </p:sp>
        <p:sp>
          <p:nvSpPr>
            <p:cNvPr id="73" name="TextBox 72">
              <a:extLst>
                <a:ext uri="{FF2B5EF4-FFF2-40B4-BE49-F238E27FC236}">
                  <a16:creationId xmlns:a16="http://schemas.microsoft.com/office/drawing/2014/main" id="{530C03F6-6501-47FA-8F94-31945F07E260}"/>
                </a:ext>
              </a:extLst>
            </p:cNvPr>
            <p:cNvSpPr txBox="1"/>
            <p:nvPr/>
          </p:nvSpPr>
          <p:spPr>
            <a:xfrm>
              <a:off x="9715025" y="3848698"/>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6</a:t>
              </a:r>
            </a:p>
          </p:txBody>
        </p:sp>
      </p:grpSp>
      <p:sp>
        <p:nvSpPr>
          <p:cNvPr id="109" name="Title 3">
            <a:extLst>
              <a:ext uri="{FF2B5EF4-FFF2-40B4-BE49-F238E27FC236}">
                <a16:creationId xmlns:a16="http://schemas.microsoft.com/office/drawing/2014/main" id="{2631B344-160A-4311-92AC-A281A65B99B2}"/>
              </a:ext>
            </a:extLst>
          </p:cNvPr>
          <p:cNvSpPr>
            <a:spLocks noGrp="1"/>
          </p:cNvSpPr>
          <p:nvPr>
            <p:ph type="title"/>
          </p:nvPr>
        </p:nvSpPr>
        <p:spPr>
          <a:xfrm>
            <a:off x="44999" y="1386719"/>
            <a:ext cx="4973381" cy="4413537"/>
          </a:xfrm>
        </p:spPr>
        <p:txBody>
          <a:bodyPr>
            <a:noAutofit/>
          </a:bodyPr>
          <a:lstStyle/>
          <a:p>
            <a:pPr>
              <a:lnSpc>
                <a:spcPct val="70000"/>
              </a:lnSpc>
            </a:pPr>
            <a:r>
              <a:rPr lang="en-US" sz="8800" dirty="0">
                <a:solidFill>
                  <a:srgbClr val="EAEAEA"/>
                </a:solidFill>
              </a:rPr>
              <a:t>Six Documents Required to </a:t>
            </a:r>
            <a:br>
              <a:rPr lang="en-US" sz="8800" dirty="0">
                <a:solidFill>
                  <a:srgbClr val="EAEAEA"/>
                </a:solidFill>
              </a:rPr>
            </a:br>
            <a:r>
              <a:rPr lang="en-US" sz="8800" dirty="0">
                <a:solidFill>
                  <a:srgbClr val="EAEAEA"/>
                </a:solidFill>
              </a:rPr>
              <a:t>Complete a Monitoring</a:t>
            </a:r>
          </a:p>
        </p:txBody>
      </p:sp>
      <p:grpSp>
        <p:nvGrpSpPr>
          <p:cNvPr id="14" name="Group 13">
            <a:extLst>
              <a:ext uri="{FF2B5EF4-FFF2-40B4-BE49-F238E27FC236}">
                <a16:creationId xmlns:a16="http://schemas.microsoft.com/office/drawing/2014/main" id="{43849668-5108-A06B-A493-8FA1575218A8}"/>
              </a:ext>
            </a:extLst>
          </p:cNvPr>
          <p:cNvGrpSpPr/>
          <p:nvPr/>
        </p:nvGrpSpPr>
        <p:grpSpPr>
          <a:xfrm>
            <a:off x="5059836" y="453584"/>
            <a:ext cx="2316501" cy="3027199"/>
            <a:chOff x="5059836" y="453584"/>
            <a:chExt cx="2316501" cy="3027199"/>
          </a:xfrm>
        </p:grpSpPr>
        <p:graphicFrame>
          <p:nvGraphicFramePr>
            <p:cNvPr id="11" name="Object 10">
              <a:extLst>
                <a:ext uri="{FF2B5EF4-FFF2-40B4-BE49-F238E27FC236}">
                  <a16:creationId xmlns:a16="http://schemas.microsoft.com/office/drawing/2014/main" id="{3893E680-7EBF-F456-DB21-A3A2DDF210F8}"/>
                </a:ext>
              </a:extLst>
            </p:cNvPr>
            <p:cNvGraphicFramePr>
              <a:graphicFrameLocks noChangeAspect="1"/>
            </p:cNvGraphicFramePr>
            <p:nvPr>
              <p:extLst>
                <p:ext uri="{D42A27DB-BD31-4B8C-83A1-F6EECF244321}">
                  <p14:modId xmlns:p14="http://schemas.microsoft.com/office/powerpoint/2010/main" val="2104364528"/>
                </p:ext>
              </p:extLst>
            </p:nvPr>
          </p:nvGraphicFramePr>
          <p:xfrm>
            <a:off x="5445173" y="691115"/>
            <a:ext cx="1630794" cy="2110439"/>
          </p:xfrm>
          <a:graphic>
            <a:graphicData uri="http://schemas.openxmlformats.org/presentationml/2006/ole">
              <mc:AlternateContent xmlns:mc="http://schemas.openxmlformats.org/markup-compatibility/2006">
                <mc:Choice xmlns:v="urn:schemas-microsoft-com:vml" Requires="v">
                  <p:oleObj name="Acrobat Document" r:id="rId7" imgW="4663440" imgH="6034757" progId="Acrobat.Document.2020">
                    <p:embed/>
                  </p:oleObj>
                </mc:Choice>
                <mc:Fallback>
                  <p:oleObj name="Acrobat Document" r:id="rId7" imgW="4663440" imgH="6034757" progId="Acrobat.Document.2020">
                    <p:embed/>
                    <p:pic>
                      <p:nvPicPr>
                        <p:cNvPr id="11" name="Object 10">
                          <a:extLst>
                            <a:ext uri="{FF2B5EF4-FFF2-40B4-BE49-F238E27FC236}">
                              <a16:creationId xmlns:a16="http://schemas.microsoft.com/office/drawing/2014/main" id="{3893E680-7EBF-F456-DB21-A3A2DDF210F8}"/>
                            </a:ext>
                          </a:extLst>
                        </p:cNvPr>
                        <p:cNvPicPr/>
                        <p:nvPr/>
                      </p:nvPicPr>
                      <p:blipFill>
                        <a:blip r:embed="rId8"/>
                        <a:stretch>
                          <a:fillRect/>
                        </a:stretch>
                      </p:blipFill>
                      <p:spPr>
                        <a:xfrm>
                          <a:off x="5445173" y="691115"/>
                          <a:ext cx="1630794" cy="2110439"/>
                        </a:xfrm>
                        <a:prstGeom prst="rect">
                          <a:avLst/>
                        </a:prstGeom>
                        <a:ln>
                          <a:solidFill>
                            <a:srgbClr val="000000"/>
                          </a:solidFill>
                        </a:ln>
                      </p:spPr>
                    </p:pic>
                  </p:oleObj>
                </mc:Fallback>
              </mc:AlternateContent>
            </a:graphicData>
          </a:graphic>
        </p:graphicFrame>
        <p:sp>
          <p:nvSpPr>
            <p:cNvPr id="30" name="Rectangle 29">
              <a:extLst>
                <a:ext uri="{FF2B5EF4-FFF2-40B4-BE49-F238E27FC236}">
                  <a16:creationId xmlns:a16="http://schemas.microsoft.com/office/drawing/2014/main" id="{41C4CDF5-42D8-4BCD-99FC-F850BCD319EE}"/>
                </a:ext>
              </a:extLst>
            </p:cNvPr>
            <p:cNvSpPr/>
            <p:nvPr/>
          </p:nvSpPr>
          <p:spPr>
            <a:xfrm>
              <a:off x="5059836" y="2834452"/>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ASP Supper Grid Sheet</a:t>
              </a:r>
            </a:p>
          </p:txBody>
        </p:sp>
        <p:sp>
          <p:nvSpPr>
            <p:cNvPr id="38" name="TextBox 37">
              <a:extLst>
                <a:ext uri="{FF2B5EF4-FFF2-40B4-BE49-F238E27FC236}">
                  <a16:creationId xmlns:a16="http://schemas.microsoft.com/office/drawing/2014/main" id="{AEA53967-8755-484E-9DE9-83AD2E50909B}"/>
                </a:ext>
              </a:extLst>
            </p:cNvPr>
            <p:cNvSpPr txBox="1"/>
            <p:nvPr/>
          </p:nvSpPr>
          <p:spPr>
            <a:xfrm>
              <a:off x="5161184" y="45358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1</a:t>
              </a:r>
            </a:p>
          </p:txBody>
        </p:sp>
      </p:grpSp>
      <p:grpSp>
        <p:nvGrpSpPr>
          <p:cNvPr id="15" name="Group 14">
            <a:extLst>
              <a:ext uri="{FF2B5EF4-FFF2-40B4-BE49-F238E27FC236}">
                <a16:creationId xmlns:a16="http://schemas.microsoft.com/office/drawing/2014/main" id="{0851E6D2-B210-D359-1293-582F561574CC}"/>
              </a:ext>
            </a:extLst>
          </p:cNvPr>
          <p:cNvGrpSpPr/>
          <p:nvPr/>
        </p:nvGrpSpPr>
        <p:grpSpPr>
          <a:xfrm>
            <a:off x="7463352" y="453584"/>
            <a:ext cx="2316501" cy="2733526"/>
            <a:chOff x="7463352" y="453584"/>
            <a:chExt cx="2316501" cy="2733526"/>
          </a:xfrm>
        </p:grpSpPr>
        <p:sp>
          <p:nvSpPr>
            <p:cNvPr id="48" name="Rectangle 47">
              <a:extLst>
                <a:ext uri="{FF2B5EF4-FFF2-40B4-BE49-F238E27FC236}">
                  <a16:creationId xmlns:a16="http://schemas.microsoft.com/office/drawing/2014/main" id="{1093DF29-B712-4EAA-B1B1-D4ECE3598651}"/>
                </a:ext>
              </a:extLst>
            </p:cNvPr>
            <p:cNvSpPr/>
            <p:nvPr/>
          </p:nvSpPr>
          <p:spPr>
            <a:xfrm>
              <a:off x="7463352" y="2817778"/>
              <a:ext cx="2316501" cy="369332"/>
            </a:xfrm>
            <a:prstGeom prst="rect">
              <a:avLst/>
            </a:prstGeom>
          </p:spPr>
          <p:txBody>
            <a:bodyPr wrap="square">
              <a:spAutoFit/>
            </a:bodyPr>
            <a:lstStyle/>
            <a:p>
              <a:pPr algn="ctr"/>
              <a:r>
                <a:rPr lang="en-US" b="1" dirty="0">
                  <a:solidFill>
                    <a:srgbClr val="EAEAEA"/>
                  </a:solidFill>
                  <a:latin typeface="Century Gothic" panose="020B0502020202020204" pitchFamily="34" charset="0"/>
                </a:rPr>
                <a:t>Community Roster</a:t>
              </a:r>
            </a:p>
          </p:txBody>
        </p:sp>
        <p:graphicFrame>
          <p:nvGraphicFramePr>
            <p:cNvPr id="12" name="Object 11">
              <a:extLst>
                <a:ext uri="{FF2B5EF4-FFF2-40B4-BE49-F238E27FC236}">
                  <a16:creationId xmlns:a16="http://schemas.microsoft.com/office/drawing/2014/main" id="{18FDBD43-ECE5-CADB-A359-67F0B75D2963}"/>
                </a:ext>
              </a:extLst>
            </p:cNvPr>
            <p:cNvGraphicFramePr>
              <a:graphicFrameLocks noChangeAspect="1"/>
            </p:cNvGraphicFramePr>
            <p:nvPr>
              <p:extLst>
                <p:ext uri="{D42A27DB-BD31-4B8C-83A1-F6EECF244321}">
                  <p14:modId xmlns:p14="http://schemas.microsoft.com/office/powerpoint/2010/main" val="888200405"/>
                </p:ext>
              </p:extLst>
            </p:nvPr>
          </p:nvGraphicFramePr>
          <p:xfrm>
            <a:off x="7824181" y="693779"/>
            <a:ext cx="1626050" cy="2103761"/>
          </p:xfrm>
          <a:graphic>
            <a:graphicData uri="http://schemas.openxmlformats.org/presentationml/2006/ole">
              <mc:AlternateContent xmlns:mc="http://schemas.openxmlformats.org/markup-compatibility/2006">
                <mc:Choice xmlns:v="urn:schemas-microsoft-com:vml" Requires="v">
                  <p:oleObj name="Acrobat Document" r:id="rId9" imgW="4663440" imgH="6034757" progId="Acrobat.Document.2020">
                    <p:embed/>
                  </p:oleObj>
                </mc:Choice>
                <mc:Fallback>
                  <p:oleObj name="Acrobat Document" r:id="rId9" imgW="4663440" imgH="6034757" progId="Acrobat.Document.2020">
                    <p:embed/>
                    <p:pic>
                      <p:nvPicPr>
                        <p:cNvPr id="12" name="Object 11">
                          <a:extLst>
                            <a:ext uri="{FF2B5EF4-FFF2-40B4-BE49-F238E27FC236}">
                              <a16:creationId xmlns:a16="http://schemas.microsoft.com/office/drawing/2014/main" id="{18FDBD43-ECE5-CADB-A359-67F0B75D2963}"/>
                            </a:ext>
                          </a:extLst>
                        </p:cNvPr>
                        <p:cNvPicPr/>
                        <p:nvPr/>
                      </p:nvPicPr>
                      <p:blipFill>
                        <a:blip r:embed="rId10"/>
                        <a:stretch>
                          <a:fillRect/>
                        </a:stretch>
                      </p:blipFill>
                      <p:spPr>
                        <a:xfrm>
                          <a:off x="7824181" y="693779"/>
                          <a:ext cx="1626050" cy="2103761"/>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id="{8127B6C9-134B-4796-9F4F-6BA3B6BFED90}"/>
                </a:ext>
              </a:extLst>
            </p:cNvPr>
            <p:cNvSpPr txBox="1"/>
            <p:nvPr/>
          </p:nvSpPr>
          <p:spPr>
            <a:xfrm>
              <a:off x="7547735" y="45358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2</a:t>
              </a:r>
            </a:p>
          </p:txBody>
        </p:sp>
      </p:grpSp>
      <p:grpSp>
        <p:nvGrpSpPr>
          <p:cNvPr id="17" name="Group 16">
            <a:extLst>
              <a:ext uri="{FF2B5EF4-FFF2-40B4-BE49-F238E27FC236}">
                <a16:creationId xmlns:a16="http://schemas.microsoft.com/office/drawing/2014/main" id="{B5AC6982-A463-3961-DCCD-5CB98B5ABE0A}"/>
              </a:ext>
            </a:extLst>
          </p:cNvPr>
          <p:cNvGrpSpPr/>
          <p:nvPr/>
        </p:nvGrpSpPr>
        <p:grpSpPr>
          <a:xfrm>
            <a:off x="5182804" y="3618644"/>
            <a:ext cx="2103950" cy="3043784"/>
            <a:chOff x="5182804" y="3618644"/>
            <a:chExt cx="2103950" cy="3043784"/>
          </a:xfrm>
        </p:grpSpPr>
        <p:sp>
          <p:nvSpPr>
            <p:cNvPr id="62" name="Rectangle 61">
              <a:extLst>
                <a:ext uri="{FF2B5EF4-FFF2-40B4-BE49-F238E27FC236}">
                  <a16:creationId xmlns:a16="http://schemas.microsoft.com/office/drawing/2014/main" id="{D4B8FFD5-3353-4FB3-B28C-A6A7146F2400}"/>
                </a:ext>
              </a:extLst>
            </p:cNvPr>
            <p:cNvSpPr/>
            <p:nvPr/>
          </p:nvSpPr>
          <p:spPr>
            <a:xfrm>
              <a:off x="5196190" y="5986537"/>
              <a:ext cx="2090564" cy="675891"/>
            </a:xfrm>
            <a:prstGeom prst="rect">
              <a:avLst/>
            </a:prstGeom>
          </p:spPr>
          <p:txBody>
            <a:bodyPr wrap="square">
              <a:spAutoFit/>
            </a:bodyPr>
            <a:lstStyle/>
            <a:p>
              <a:pPr algn="ctr">
                <a:lnSpc>
                  <a:spcPct val="70000"/>
                </a:lnSpc>
              </a:pPr>
              <a:r>
                <a:rPr lang="en-US" b="1" dirty="0">
                  <a:solidFill>
                    <a:srgbClr val="EAEAEA"/>
                  </a:solidFill>
                  <a:latin typeface="Century Gothic" panose="020B0502020202020204" pitchFamily="34" charset="0"/>
                </a:rPr>
                <a:t>FSD &amp; ASP Training Sign-In Sheets</a:t>
              </a:r>
            </a:p>
          </p:txBody>
        </p:sp>
        <p:graphicFrame>
          <p:nvGraphicFramePr>
            <p:cNvPr id="13" name="Object 12">
              <a:extLst>
                <a:ext uri="{FF2B5EF4-FFF2-40B4-BE49-F238E27FC236}">
                  <a16:creationId xmlns:a16="http://schemas.microsoft.com/office/drawing/2014/main" id="{5A7BFF39-A586-3728-4D1B-59C70156A329}"/>
                </a:ext>
              </a:extLst>
            </p:cNvPr>
            <p:cNvGraphicFramePr>
              <a:graphicFrameLocks noChangeAspect="1"/>
            </p:cNvGraphicFramePr>
            <p:nvPr>
              <p:extLst>
                <p:ext uri="{D42A27DB-BD31-4B8C-83A1-F6EECF244321}">
                  <p14:modId xmlns:p14="http://schemas.microsoft.com/office/powerpoint/2010/main" val="2334643582"/>
                </p:ext>
              </p:extLst>
            </p:nvPr>
          </p:nvGraphicFramePr>
          <p:xfrm>
            <a:off x="5383946" y="3836425"/>
            <a:ext cx="1627504" cy="2106182"/>
          </p:xfrm>
          <a:graphic>
            <a:graphicData uri="http://schemas.openxmlformats.org/presentationml/2006/ole">
              <mc:AlternateContent xmlns:mc="http://schemas.openxmlformats.org/markup-compatibility/2006">
                <mc:Choice xmlns:v="urn:schemas-microsoft-com:vml" Requires="v">
                  <p:oleObj name="Acrobat Document" r:id="rId11" imgW="3886044" imgH="5029200" progId="Acrobat.Document.2020">
                    <p:embed/>
                  </p:oleObj>
                </mc:Choice>
                <mc:Fallback>
                  <p:oleObj name="Acrobat Document" r:id="rId11" imgW="3886044" imgH="5029200" progId="Acrobat.Document.2020">
                    <p:embed/>
                    <p:pic>
                      <p:nvPicPr>
                        <p:cNvPr id="13" name="Object 12">
                          <a:extLst>
                            <a:ext uri="{FF2B5EF4-FFF2-40B4-BE49-F238E27FC236}">
                              <a16:creationId xmlns:a16="http://schemas.microsoft.com/office/drawing/2014/main" id="{5A7BFF39-A586-3728-4D1B-59C70156A329}"/>
                            </a:ext>
                          </a:extLst>
                        </p:cNvPr>
                        <p:cNvPicPr/>
                        <p:nvPr/>
                      </p:nvPicPr>
                      <p:blipFill>
                        <a:blip r:embed="rId12"/>
                        <a:stretch>
                          <a:fillRect/>
                        </a:stretch>
                      </p:blipFill>
                      <p:spPr>
                        <a:xfrm>
                          <a:off x="5383946" y="3836425"/>
                          <a:ext cx="1627504" cy="2106182"/>
                        </a:xfrm>
                        <a:prstGeom prst="rect">
                          <a:avLst/>
                        </a:prstGeom>
                      </p:spPr>
                    </p:pic>
                  </p:oleObj>
                </mc:Fallback>
              </mc:AlternateContent>
            </a:graphicData>
          </a:graphic>
        </p:graphicFrame>
        <p:sp>
          <p:nvSpPr>
            <p:cNvPr id="63" name="TextBox 62">
              <a:extLst>
                <a:ext uri="{FF2B5EF4-FFF2-40B4-BE49-F238E27FC236}">
                  <a16:creationId xmlns:a16="http://schemas.microsoft.com/office/drawing/2014/main" id="{AFCF17A7-2098-4433-B18E-EE7C092B345A}"/>
                </a:ext>
              </a:extLst>
            </p:cNvPr>
            <p:cNvSpPr txBox="1"/>
            <p:nvPr/>
          </p:nvSpPr>
          <p:spPr>
            <a:xfrm>
              <a:off x="5182804" y="361864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4</a:t>
              </a:r>
            </a:p>
          </p:txBody>
        </p:sp>
      </p:grpSp>
      <p:sp>
        <p:nvSpPr>
          <p:cNvPr id="20" name="Flowchart: Connector 19">
            <a:extLst>
              <a:ext uri="{FF2B5EF4-FFF2-40B4-BE49-F238E27FC236}">
                <a16:creationId xmlns:a16="http://schemas.microsoft.com/office/drawing/2014/main" id="{BA0F1F9D-F0FD-560D-BC6B-5C08CDA502F7}"/>
              </a:ext>
            </a:extLst>
          </p:cNvPr>
          <p:cNvSpPr/>
          <p:nvPr/>
        </p:nvSpPr>
        <p:spPr>
          <a:xfrm>
            <a:off x="4314569" y="572492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EB3AEF25-63E5-3DB2-2437-0ED58569D3AD}"/>
              </a:ext>
            </a:extLst>
          </p:cNvPr>
          <p:cNvSpPr/>
          <p:nvPr/>
        </p:nvSpPr>
        <p:spPr>
          <a:xfrm>
            <a:off x="3874953" y="64175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7744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202">
        <p159:morph option="byObject"/>
      </p:transition>
    </mc:Choice>
    <mc:Fallback xmlns="">
      <p:transition spd="slow" advTm="372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16817-E799-7755-2F29-26F4AB24EC0C}"/>
              </a:ext>
            </a:extLst>
          </p:cNvPr>
          <p:cNvSpPr/>
          <p:nvPr/>
        </p:nvSpPr>
        <p:spPr>
          <a:xfrm>
            <a:off x="4957011" y="0"/>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77108" y="494737"/>
            <a:ext cx="4483517" cy="6095179"/>
          </a:xfrm>
        </p:spPr>
        <p:txBody>
          <a:bodyPr>
            <a:normAutofit/>
          </a:bodyPr>
          <a:lstStyle/>
          <a:p>
            <a:r>
              <a:rPr lang="en-US" sz="9600" b="1" dirty="0">
                <a:solidFill>
                  <a:srgbClr val="FFFFFF"/>
                </a:solidFill>
              </a:rPr>
              <a:t>How often are these forms submitted?</a:t>
            </a:r>
          </a:p>
        </p:txBody>
      </p:sp>
      <p:sp>
        <p:nvSpPr>
          <p:cNvPr id="22" name="Rectangle 21">
            <a:extLst>
              <a:ext uri="{FF2B5EF4-FFF2-40B4-BE49-F238E27FC236}">
                <a16:creationId xmlns:a16="http://schemas.microsoft.com/office/drawing/2014/main" id="{EFDF2720-EABE-4240-B006-53E25B6930DF}"/>
              </a:ext>
            </a:extLst>
          </p:cNvPr>
          <p:cNvSpPr/>
          <p:nvPr/>
        </p:nvSpPr>
        <p:spPr>
          <a:xfrm>
            <a:off x="7300380" y="5792962"/>
            <a:ext cx="2311851"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FFFF"/>
                </a:solidFill>
                <a:effectLst/>
                <a:uLnTx/>
                <a:uFillTx/>
                <a:latin typeface="Century Gothic" panose="020B0502020202020204" pitchFamily="34" charset="0"/>
              </a:rPr>
              <a:t>DAILY</a:t>
            </a:r>
          </a:p>
        </p:txBody>
      </p:sp>
      <p:sp>
        <p:nvSpPr>
          <p:cNvPr id="23" name="Rectangle 22">
            <a:extLst>
              <a:ext uri="{FF2B5EF4-FFF2-40B4-BE49-F238E27FC236}">
                <a16:creationId xmlns:a16="http://schemas.microsoft.com/office/drawing/2014/main" id="{91BFFD7B-AE33-46E6-AA52-31F8A45140E6}"/>
              </a:ext>
            </a:extLst>
          </p:cNvPr>
          <p:cNvSpPr/>
          <p:nvPr/>
        </p:nvSpPr>
        <p:spPr>
          <a:xfrm>
            <a:off x="7300379" y="5814665"/>
            <a:ext cx="2311851"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FFFF"/>
                </a:solidFill>
                <a:effectLst/>
                <a:uLnTx/>
                <a:uFillTx/>
                <a:latin typeface="Century Gothic" panose="020B0502020202020204" pitchFamily="34" charset="0"/>
              </a:rPr>
              <a:t>DAILY</a:t>
            </a:r>
          </a:p>
        </p:txBody>
      </p:sp>
      <p:sp>
        <p:nvSpPr>
          <p:cNvPr id="24" name="Rectangle 23">
            <a:extLst>
              <a:ext uri="{FF2B5EF4-FFF2-40B4-BE49-F238E27FC236}">
                <a16:creationId xmlns:a16="http://schemas.microsoft.com/office/drawing/2014/main" id="{105B6E69-0BBA-4541-B4C7-D6A471039BE5}"/>
              </a:ext>
            </a:extLst>
          </p:cNvPr>
          <p:cNvSpPr/>
          <p:nvPr/>
        </p:nvSpPr>
        <p:spPr>
          <a:xfrm>
            <a:off x="6837004" y="5810799"/>
            <a:ext cx="3013967"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FFFF"/>
                </a:solidFill>
                <a:effectLst/>
                <a:uLnTx/>
                <a:uFillTx/>
                <a:latin typeface="Century Gothic" panose="020B0502020202020204" pitchFamily="34" charset="0"/>
              </a:rPr>
              <a:t>WEEKLY</a:t>
            </a:r>
          </a:p>
        </p:txBody>
      </p:sp>
      <p:grpSp>
        <p:nvGrpSpPr>
          <p:cNvPr id="11" name="Group 10">
            <a:extLst>
              <a:ext uri="{FF2B5EF4-FFF2-40B4-BE49-F238E27FC236}">
                <a16:creationId xmlns:a16="http://schemas.microsoft.com/office/drawing/2014/main" id="{C4B9D68A-EE1A-2ECB-CE55-7406CC3DCFBA}"/>
              </a:ext>
            </a:extLst>
          </p:cNvPr>
          <p:cNvGrpSpPr/>
          <p:nvPr/>
        </p:nvGrpSpPr>
        <p:grpSpPr>
          <a:xfrm>
            <a:off x="5477561" y="76328"/>
            <a:ext cx="5867312" cy="4973515"/>
            <a:chOff x="9685211" y="110697"/>
            <a:chExt cx="5867312" cy="4973515"/>
          </a:xfrm>
        </p:grpSpPr>
        <p:pic>
          <p:nvPicPr>
            <p:cNvPr id="18" name="Picture 17">
              <a:extLst>
                <a:ext uri="{FF2B5EF4-FFF2-40B4-BE49-F238E27FC236}">
                  <a16:creationId xmlns:a16="http://schemas.microsoft.com/office/drawing/2014/main" id="{03A82C77-7205-4DF2-B9A4-6F29DA8813C4}"/>
                </a:ext>
              </a:extLst>
            </p:cNvPr>
            <p:cNvPicPr>
              <a:picLocks noChangeAspect="1"/>
            </p:cNvPicPr>
            <p:nvPr/>
          </p:nvPicPr>
          <p:blipFill>
            <a:blip r:embed="rId4"/>
            <a:srcRect/>
            <a:stretch/>
          </p:blipFill>
          <p:spPr>
            <a:xfrm>
              <a:off x="9904014" y="1359591"/>
              <a:ext cx="5295246" cy="3724621"/>
            </a:xfrm>
            <a:prstGeom prst="rect">
              <a:avLst/>
            </a:prstGeom>
            <a:ln w="19050">
              <a:noFill/>
            </a:ln>
          </p:spPr>
        </p:pic>
        <p:sp>
          <p:nvSpPr>
            <p:cNvPr id="28" name="Rectangle 27">
              <a:extLst>
                <a:ext uri="{FF2B5EF4-FFF2-40B4-BE49-F238E27FC236}">
                  <a16:creationId xmlns:a16="http://schemas.microsoft.com/office/drawing/2014/main" id="{58DA04A9-D115-4446-98AD-A2E78B94A369}"/>
                </a:ext>
              </a:extLst>
            </p:cNvPr>
            <p:cNvSpPr/>
            <p:nvPr/>
          </p:nvSpPr>
          <p:spPr>
            <a:xfrm>
              <a:off x="9685211" y="110697"/>
              <a:ext cx="5867312"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rPr>
                <a:t>Program Attendance</a:t>
              </a:r>
              <a:r>
                <a:rPr kumimoji="0" lang="en-US" sz="3600" b="1" i="0" u="none" strike="noStrike" kern="1200" cap="none" spc="-150" normalizeH="0" noProof="0" dirty="0">
                  <a:ln>
                    <a:noFill/>
                  </a:ln>
                  <a:solidFill>
                    <a:srgbClr val="FFFFFF"/>
                  </a:solidFill>
                  <a:effectLst/>
                  <a:uLnTx/>
                  <a:uFillTx/>
                  <a:latin typeface="Century Gothic" panose="020B0502020202020204" pitchFamily="34" charset="0"/>
                </a:rPr>
                <a:t> Roster</a:t>
              </a:r>
              <a:endPar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endParaRPr>
            </a:p>
          </p:txBody>
        </p:sp>
      </p:grpSp>
      <p:grpSp>
        <p:nvGrpSpPr>
          <p:cNvPr id="9" name="Group 8">
            <a:extLst>
              <a:ext uri="{FF2B5EF4-FFF2-40B4-BE49-F238E27FC236}">
                <a16:creationId xmlns:a16="http://schemas.microsoft.com/office/drawing/2014/main" id="{94212A82-8F81-E116-233B-8F944F5903FC}"/>
              </a:ext>
            </a:extLst>
          </p:cNvPr>
          <p:cNvGrpSpPr/>
          <p:nvPr/>
        </p:nvGrpSpPr>
        <p:grpSpPr>
          <a:xfrm>
            <a:off x="5956154" y="66272"/>
            <a:ext cx="4775666" cy="5695152"/>
            <a:chOff x="6248953" y="115647"/>
            <a:chExt cx="4775666" cy="5695152"/>
          </a:xfrm>
        </p:grpSpPr>
        <p:pic>
          <p:nvPicPr>
            <p:cNvPr id="16" name="Picture 15">
              <a:extLst>
                <a:ext uri="{FF2B5EF4-FFF2-40B4-BE49-F238E27FC236}">
                  <a16:creationId xmlns:a16="http://schemas.microsoft.com/office/drawing/2014/main" id="{3AB89AEB-EED9-497A-9B16-DBEF14D11E95}"/>
                </a:ext>
              </a:extLst>
            </p:cNvPr>
            <p:cNvPicPr>
              <a:picLocks noChangeAspect="1"/>
            </p:cNvPicPr>
            <p:nvPr/>
          </p:nvPicPr>
          <p:blipFill>
            <a:blip r:embed="rId5"/>
            <a:stretch>
              <a:fillRect/>
            </a:stretch>
          </p:blipFill>
          <p:spPr>
            <a:xfrm>
              <a:off x="7661342" y="2274249"/>
              <a:ext cx="1950889" cy="2536156"/>
            </a:xfrm>
            <a:prstGeom prst="rect">
              <a:avLst/>
            </a:prstGeom>
            <a:ln w="19050">
              <a:solidFill>
                <a:srgbClr val="000000"/>
              </a:solidFill>
            </a:ln>
          </p:spPr>
        </p:pic>
        <p:sp>
          <p:nvSpPr>
            <p:cNvPr id="25" name="Rectangle 24">
              <a:extLst>
                <a:ext uri="{FF2B5EF4-FFF2-40B4-BE49-F238E27FC236}">
                  <a16:creationId xmlns:a16="http://schemas.microsoft.com/office/drawing/2014/main" id="{F7187149-1713-4686-893D-C358A1023BE5}"/>
                </a:ext>
              </a:extLst>
            </p:cNvPr>
            <p:cNvSpPr/>
            <p:nvPr/>
          </p:nvSpPr>
          <p:spPr>
            <a:xfrm>
              <a:off x="6248953" y="115647"/>
              <a:ext cx="4775666"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rPr>
                <a:t>ASP Supper Grid Sheet</a:t>
              </a:r>
            </a:p>
          </p:txBody>
        </p:sp>
        <p:graphicFrame>
          <p:nvGraphicFramePr>
            <p:cNvPr id="2" name="Object 1">
              <a:extLst>
                <a:ext uri="{FF2B5EF4-FFF2-40B4-BE49-F238E27FC236}">
                  <a16:creationId xmlns:a16="http://schemas.microsoft.com/office/drawing/2014/main" id="{B7067B17-6010-49AF-BDC4-CA1D5F1D444D}"/>
                </a:ext>
              </a:extLst>
            </p:cNvPr>
            <p:cNvGraphicFramePr>
              <a:graphicFrameLocks noChangeAspect="1"/>
            </p:cNvGraphicFramePr>
            <p:nvPr/>
          </p:nvGraphicFramePr>
          <p:xfrm>
            <a:off x="6603983" y="834660"/>
            <a:ext cx="3846046" cy="4976139"/>
          </p:xfrm>
          <a:graphic>
            <a:graphicData uri="http://schemas.openxmlformats.org/presentationml/2006/ole">
              <mc:AlternateContent xmlns:mc="http://schemas.openxmlformats.org/markup-compatibility/2006">
                <mc:Choice xmlns:v="urn:schemas-microsoft-com:vml" Requires="v">
                  <p:oleObj name="Acrobat Document" r:id="rId6" imgW="4663440" imgH="6034757" progId="Acrobat.Document.2020">
                    <p:embed/>
                  </p:oleObj>
                </mc:Choice>
                <mc:Fallback>
                  <p:oleObj name="Acrobat Document" r:id="rId6" imgW="4663440" imgH="6034757" progId="Acrobat.Document.2020">
                    <p:embed/>
                    <p:pic>
                      <p:nvPicPr>
                        <p:cNvPr id="2" name="Object 1">
                          <a:extLst>
                            <a:ext uri="{FF2B5EF4-FFF2-40B4-BE49-F238E27FC236}">
                              <a16:creationId xmlns:a16="http://schemas.microsoft.com/office/drawing/2014/main" id="{B7067B17-6010-49AF-BDC4-CA1D5F1D444D}"/>
                            </a:ext>
                          </a:extLst>
                        </p:cNvPr>
                        <p:cNvPicPr/>
                        <p:nvPr/>
                      </p:nvPicPr>
                      <p:blipFill>
                        <a:blip r:embed="rId7"/>
                        <a:stretch>
                          <a:fillRect/>
                        </a:stretch>
                      </p:blipFill>
                      <p:spPr>
                        <a:xfrm>
                          <a:off x="6603983" y="834660"/>
                          <a:ext cx="3846046" cy="4976139"/>
                        </a:xfrm>
                        <a:prstGeom prst="rect">
                          <a:avLst/>
                        </a:prstGeom>
                        <a:ln>
                          <a:solidFill>
                            <a:srgbClr val="000000"/>
                          </a:solidFill>
                        </a:ln>
                      </p:spPr>
                    </p:pic>
                  </p:oleObj>
                </mc:Fallback>
              </mc:AlternateContent>
            </a:graphicData>
          </a:graphic>
        </p:graphicFrame>
      </p:grpSp>
      <p:grpSp>
        <p:nvGrpSpPr>
          <p:cNvPr id="10" name="Group 9">
            <a:extLst>
              <a:ext uri="{FF2B5EF4-FFF2-40B4-BE49-F238E27FC236}">
                <a16:creationId xmlns:a16="http://schemas.microsoft.com/office/drawing/2014/main" id="{789DA6B1-4CD0-5291-5457-AC582906F3CD}"/>
              </a:ext>
            </a:extLst>
          </p:cNvPr>
          <p:cNvGrpSpPr/>
          <p:nvPr/>
        </p:nvGrpSpPr>
        <p:grpSpPr>
          <a:xfrm>
            <a:off x="6243171" y="49375"/>
            <a:ext cx="3948517" cy="5684597"/>
            <a:chOff x="10919066" y="-32498"/>
            <a:chExt cx="3948517" cy="5684597"/>
          </a:xfrm>
        </p:grpSpPr>
        <p:sp>
          <p:nvSpPr>
            <p:cNvPr id="27" name="Rectangle 26">
              <a:extLst>
                <a:ext uri="{FF2B5EF4-FFF2-40B4-BE49-F238E27FC236}">
                  <a16:creationId xmlns:a16="http://schemas.microsoft.com/office/drawing/2014/main" id="{64C432EA-1F3F-4928-8B83-7BCCC29654C1}"/>
                </a:ext>
              </a:extLst>
            </p:cNvPr>
            <p:cNvSpPr/>
            <p:nvPr/>
          </p:nvSpPr>
          <p:spPr>
            <a:xfrm>
              <a:off x="10919066" y="-32498"/>
              <a:ext cx="3948517"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FF"/>
                  </a:solidFill>
                  <a:effectLst/>
                  <a:uLnTx/>
                  <a:uFillTx/>
                  <a:latin typeface="Century Gothic" panose="020B0502020202020204" pitchFamily="34" charset="0"/>
                </a:rPr>
                <a:t>Community Roster</a:t>
              </a:r>
            </a:p>
          </p:txBody>
        </p:sp>
        <p:graphicFrame>
          <p:nvGraphicFramePr>
            <p:cNvPr id="3" name="Object 2">
              <a:extLst>
                <a:ext uri="{FF2B5EF4-FFF2-40B4-BE49-F238E27FC236}">
                  <a16:creationId xmlns:a16="http://schemas.microsoft.com/office/drawing/2014/main" id="{7E8E067C-00FC-D1DA-61E1-3617F580557A}"/>
                </a:ext>
              </a:extLst>
            </p:cNvPr>
            <p:cNvGraphicFramePr>
              <a:graphicFrameLocks noChangeAspect="1"/>
            </p:cNvGraphicFramePr>
            <p:nvPr/>
          </p:nvGraphicFramePr>
          <p:xfrm>
            <a:off x="11005696" y="722140"/>
            <a:ext cx="3811675" cy="4929959"/>
          </p:xfrm>
          <a:graphic>
            <a:graphicData uri="http://schemas.openxmlformats.org/presentationml/2006/ole">
              <mc:AlternateContent xmlns:mc="http://schemas.openxmlformats.org/markup-compatibility/2006">
                <mc:Choice xmlns:v="urn:schemas-microsoft-com:vml" Requires="v">
                  <p:oleObj name="Acrobat Document" r:id="rId8" imgW="4663440" imgH="6034757" progId="Acrobat.Document.2020">
                    <p:embed/>
                  </p:oleObj>
                </mc:Choice>
                <mc:Fallback>
                  <p:oleObj name="Acrobat Document" r:id="rId8" imgW="4663440" imgH="6034757" progId="Acrobat.Document.2020">
                    <p:embed/>
                    <p:pic>
                      <p:nvPicPr>
                        <p:cNvPr id="3" name="Object 2">
                          <a:extLst>
                            <a:ext uri="{FF2B5EF4-FFF2-40B4-BE49-F238E27FC236}">
                              <a16:creationId xmlns:a16="http://schemas.microsoft.com/office/drawing/2014/main" id="{7E8E067C-00FC-D1DA-61E1-3617F580557A}"/>
                            </a:ext>
                          </a:extLst>
                        </p:cNvPr>
                        <p:cNvPicPr/>
                        <p:nvPr/>
                      </p:nvPicPr>
                      <p:blipFill>
                        <a:blip r:embed="rId9"/>
                        <a:stretch>
                          <a:fillRect/>
                        </a:stretch>
                      </p:blipFill>
                      <p:spPr>
                        <a:xfrm>
                          <a:off x="11005696" y="722140"/>
                          <a:ext cx="3811675" cy="4929959"/>
                        </a:xfrm>
                        <a:prstGeom prst="rect">
                          <a:avLst/>
                        </a:prstGeom>
                        <a:ln>
                          <a:solidFill>
                            <a:srgbClr val="000000"/>
                          </a:solidFill>
                        </a:ln>
                      </p:spPr>
                    </p:pic>
                  </p:oleObj>
                </mc:Fallback>
              </mc:AlternateContent>
            </a:graphicData>
          </a:graphic>
        </p:graphicFrame>
      </p:grpSp>
      <p:sp>
        <p:nvSpPr>
          <p:cNvPr id="14" name="Flowchart: Connector 13">
            <a:extLst>
              <a:ext uri="{FF2B5EF4-FFF2-40B4-BE49-F238E27FC236}">
                <a16:creationId xmlns:a16="http://schemas.microsoft.com/office/drawing/2014/main" id="{ADE7B5A6-63CF-AFFE-1EA8-5AC5714ED6D9}"/>
              </a:ext>
            </a:extLst>
          </p:cNvPr>
          <p:cNvSpPr/>
          <p:nvPr/>
        </p:nvSpPr>
        <p:spPr>
          <a:xfrm>
            <a:off x="4558993" y="56584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7E1F35E9-6821-C268-24FB-7781A08FEB3F}"/>
              </a:ext>
            </a:extLst>
          </p:cNvPr>
          <p:cNvSpPr/>
          <p:nvPr/>
        </p:nvSpPr>
        <p:spPr>
          <a:xfrm>
            <a:off x="4119377" y="635110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7711727"/>
      </p:ext>
    </p:extLst>
  </p:cSld>
  <p:clrMapOvr>
    <a:masterClrMapping/>
  </p:clrMapOvr>
  <mc:AlternateContent xmlns:mc="http://schemas.openxmlformats.org/markup-compatibility/2006" xmlns:p159="http://schemas.microsoft.com/office/powerpoint/2015/09/main">
    <mc:Choice Requires="p159">
      <p:transition spd="slow" advTm="81761">
        <p159:morph option="byObject"/>
      </p:transition>
    </mc:Choice>
    <mc:Fallback xmlns="">
      <p:transition spd="slow" advTm="817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7A5BB-8D9F-7CD2-BB64-A2521B0B91B0}"/>
              </a:ext>
            </a:extLst>
          </p:cNvPr>
          <p:cNvSpPr/>
          <p:nvPr/>
        </p:nvSpPr>
        <p:spPr>
          <a:xfrm>
            <a:off x="3673642" y="0"/>
            <a:ext cx="8551183"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4637994" y="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Student attempts to walk out of campus with the supper meal.</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4650696" y="2345151"/>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Parent is rude or is upset after being reminded of rules.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4637993" y="465952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Despite your efforts, supper regulations are not being followed.</a:t>
            </a:r>
          </a:p>
        </p:txBody>
      </p:sp>
      <p:sp>
        <p:nvSpPr>
          <p:cNvPr id="23" name="Flowchart: Connector 22">
            <a:extLst>
              <a:ext uri="{FF2B5EF4-FFF2-40B4-BE49-F238E27FC236}">
                <a16:creationId xmlns:a16="http://schemas.microsoft.com/office/drawing/2014/main" id="{E26C7725-67A4-4EA5-8DC5-26D71B477578}"/>
              </a:ext>
            </a:extLst>
          </p:cNvPr>
          <p:cNvSpPr/>
          <p:nvPr/>
        </p:nvSpPr>
        <p:spPr>
          <a:xfrm>
            <a:off x="8951916" y="3857"/>
            <a:ext cx="3120571" cy="2163839"/>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Redirect students to eat in the designated eating area.</a:t>
            </a:r>
          </a:p>
        </p:txBody>
      </p:sp>
      <p:sp>
        <p:nvSpPr>
          <p:cNvPr id="24" name="Flowchart: Connector 23">
            <a:extLst>
              <a:ext uri="{FF2B5EF4-FFF2-40B4-BE49-F238E27FC236}">
                <a16:creationId xmlns:a16="http://schemas.microsoft.com/office/drawing/2014/main" id="{8A03E036-22DF-46FF-AFA7-68B151E73C75}"/>
              </a:ext>
            </a:extLst>
          </p:cNvPr>
          <p:cNvSpPr/>
          <p:nvPr/>
        </p:nvSpPr>
        <p:spPr>
          <a:xfrm>
            <a:off x="8951914" y="2333620"/>
            <a:ext cx="3120571" cy="216383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administration of the incident and request assistance.</a:t>
            </a:r>
          </a:p>
        </p:txBody>
      </p:sp>
      <p:sp>
        <p:nvSpPr>
          <p:cNvPr id="26" name="Flowchart: Connector 25">
            <a:extLst>
              <a:ext uri="{FF2B5EF4-FFF2-40B4-BE49-F238E27FC236}">
                <a16:creationId xmlns:a16="http://schemas.microsoft.com/office/drawing/2014/main" id="{64F7B5A6-C18C-4002-A844-D07887C620C4}"/>
              </a:ext>
            </a:extLst>
          </p:cNvPr>
          <p:cNvSpPr/>
          <p:nvPr/>
        </p:nvSpPr>
        <p:spPr>
          <a:xfrm>
            <a:off x="8951915" y="4663382"/>
            <a:ext cx="3120571" cy="216383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AFSS that </a:t>
            </a:r>
          </a:p>
          <a:p>
            <a:pPr lvl="0" algn="ctr">
              <a:lnSpc>
                <a:spcPct val="70000"/>
              </a:lnSpc>
              <a:defRPr/>
            </a:pPr>
            <a:r>
              <a:rPr lang="en-US" sz="2450" dirty="0">
                <a:solidFill>
                  <a:srgbClr val="000000"/>
                </a:solidFill>
              </a:rPr>
              <a:t>your repeated efforts are unsuccessful.</a:t>
            </a:r>
          </a:p>
        </p:txBody>
      </p:sp>
      <p:sp>
        <p:nvSpPr>
          <p:cNvPr id="28" name="Title 3">
            <a:extLst>
              <a:ext uri="{FF2B5EF4-FFF2-40B4-BE49-F238E27FC236}">
                <a16:creationId xmlns:a16="http://schemas.microsoft.com/office/drawing/2014/main" id="{3639FE2B-D190-4AD4-B6B9-405C19F64E49}"/>
              </a:ext>
            </a:extLst>
          </p:cNvPr>
          <p:cNvSpPr>
            <a:spLocks noGrp="1"/>
          </p:cNvSpPr>
          <p:nvPr>
            <p:ph type="title"/>
          </p:nvPr>
        </p:nvSpPr>
        <p:spPr>
          <a:xfrm>
            <a:off x="-1061334" y="2628809"/>
            <a:ext cx="5699328" cy="1143000"/>
          </a:xfrm>
        </p:spPr>
        <p:txBody>
          <a:bodyPr>
            <a:noAutofit/>
          </a:bodyPr>
          <a:lstStyle/>
          <a:p>
            <a:r>
              <a:rPr lang="en-US" sz="9600" b="1" dirty="0">
                <a:solidFill>
                  <a:srgbClr val="EAEAEA"/>
                </a:solidFill>
              </a:rPr>
              <a:t>Handling</a:t>
            </a:r>
            <a:br>
              <a:rPr lang="en-US" sz="9600" b="1" dirty="0">
                <a:solidFill>
                  <a:srgbClr val="EAEAEA"/>
                </a:solidFill>
              </a:rPr>
            </a:br>
            <a:r>
              <a:rPr lang="en-US" sz="9600" b="1" dirty="0">
                <a:solidFill>
                  <a:srgbClr val="EAEAEA"/>
                </a:solidFill>
              </a:rPr>
              <a:t> Challenges</a:t>
            </a:r>
          </a:p>
        </p:txBody>
      </p:sp>
      <p:cxnSp>
        <p:nvCxnSpPr>
          <p:cNvPr id="6" name="Straight Arrow Connector 5">
            <a:extLst>
              <a:ext uri="{FF2B5EF4-FFF2-40B4-BE49-F238E27FC236}">
                <a16:creationId xmlns:a16="http://schemas.microsoft.com/office/drawing/2014/main" id="{486B8D1D-167E-491E-9FE7-4C954E2255AD}"/>
              </a:ext>
            </a:extLst>
          </p:cNvPr>
          <p:cNvCxnSpPr/>
          <p:nvPr/>
        </p:nvCxnSpPr>
        <p:spPr>
          <a:xfrm>
            <a:off x="7771267" y="342899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B7E453A-8C56-43A5-B0C9-3E0D45486FD5}"/>
              </a:ext>
            </a:extLst>
          </p:cNvPr>
          <p:cNvCxnSpPr/>
          <p:nvPr/>
        </p:nvCxnSpPr>
        <p:spPr>
          <a:xfrm>
            <a:off x="7758565" y="111462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EE53D33-0114-4261-90F9-D760D86F760F}"/>
              </a:ext>
            </a:extLst>
          </p:cNvPr>
          <p:cNvCxnSpPr/>
          <p:nvPr/>
        </p:nvCxnSpPr>
        <p:spPr>
          <a:xfrm>
            <a:off x="7758564" y="5772222"/>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lowchart: Connector 3">
            <a:extLst>
              <a:ext uri="{FF2B5EF4-FFF2-40B4-BE49-F238E27FC236}">
                <a16:creationId xmlns:a16="http://schemas.microsoft.com/office/drawing/2014/main" id="{C2BE0EB8-78D9-4FB5-97E9-17FB06FA398E}"/>
              </a:ext>
            </a:extLst>
          </p:cNvPr>
          <p:cNvSpPr/>
          <p:nvPr/>
        </p:nvSpPr>
        <p:spPr>
          <a:xfrm>
            <a:off x="3232831" y="5505872"/>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22BBBD2-7825-269E-A590-3F364E32677A}"/>
              </a:ext>
            </a:extLst>
          </p:cNvPr>
          <p:cNvSpPr/>
          <p:nvPr/>
        </p:nvSpPr>
        <p:spPr>
          <a:xfrm>
            <a:off x="2793215" y="619854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1002209"/>
      </p:ext>
    </p:extLst>
  </p:cSld>
  <p:clrMapOvr>
    <a:masterClrMapping/>
  </p:clrMapOvr>
  <mc:AlternateContent xmlns:mc="http://schemas.openxmlformats.org/markup-compatibility/2006" xmlns:p159="http://schemas.microsoft.com/office/powerpoint/2015/09/main">
    <mc:Choice Requires="p159">
      <p:transition spd="slow" advTm="97072">
        <p159:morph option="byObject"/>
      </p:transition>
    </mc:Choice>
    <mc:Fallback xmlns="">
      <p:transition spd="slow" advTm="970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3" grpId="0" animBg="1"/>
      <p:bldP spid="24"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1572497" y="-176462"/>
            <a:ext cx="7905800" cy="73343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349321" y="5752915"/>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2679596" y="1059715"/>
            <a:ext cx="6428545"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Saturday Meal </a:t>
            </a:r>
          </a:p>
          <a:p>
            <a:pPr algn="ctr"/>
            <a:r>
              <a:rPr lang="en-US" sz="8000" dirty="0">
                <a:solidFill>
                  <a:schemeClr val="bg1"/>
                </a:solidFill>
                <a:latin typeface="Onyx" panose="04050602080702020203" pitchFamily="82" charset="0"/>
              </a:rPr>
              <a:t>Service</a:t>
            </a:r>
          </a:p>
        </p:txBody>
      </p:sp>
      <p:sp>
        <p:nvSpPr>
          <p:cNvPr id="5" name="TextBox 4">
            <a:extLst>
              <a:ext uri="{FF2B5EF4-FFF2-40B4-BE49-F238E27FC236}">
                <a16:creationId xmlns:a16="http://schemas.microsoft.com/office/drawing/2014/main" id="{E633A855-8628-AE33-6758-266B70C8E1D8}"/>
              </a:ext>
            </a:extLst>
          </p:cNvPr>
          <p:cNvSpPr txBox="1"/>
          <p:nvPr/>
        </p:nvSpPr>
        <p:spPr>
          <a:xfrm>
            <a:off x="3154491" y="2826213"/>
            <a:ext cx="5301570" cy="2831544"/>
          </a:xfrm>
          <a:prstGeom prst="rect">
            <a:avLst/>
          </a:prstGeom>
          <a:noFill/>
        </p:spPr>
        <p:txBody>
          <a:bodyPr wrap="square" rtlCol="0">
            <a:spAutoFit/>
          </a:bodyPr>
          <a:lstStyle/>
          <a:p>
            <a:r>
              <a:rPr lang="en-US" dirty="0">
                <a:solidFill>
                  <a:schemeClr val="bg1"/>
                </a:solidFill>
                <a:latin typeface="Century Gothic" panose="020B0502020202020204" pitchFamily="34" charset="0"/>
              </a:rPr>
              <a:t>Saturday Meal Service can be classified into two different programs on campus: </a:t>
            </a:r>
          </a:p>
          <a:p>
            <a:endParaRPr lang="en-US" sz="800" dirty="0">
              <a:solidFill>
                <a:schemeClr val="bg1"/>
              </a:solidFill>
              <a:latin typeface="Century Gothic" panose="020B0502020202020204" pitchFamily="34" charset="0"/>
            </a:endParaRPr>
          </a:p>
          <a:p>
            <a:pPr marL="742950" lvl="1" indent="-182880">
              <a:buFont typeface="Arial" panose="020B0604020202020204" pitchFamily="34" charset="0"/>
              <a:buChar char="•"/>
            </a:pPr>
            <a:r>
              <a:rPr lang="en-US" dirty="0">
                <a:solidFill>
                  <a:schemeClr val="bg1"/>
                </a:solidFill>
                <a:latin typeface="Century Gothic" panose="020B0502020202020204" pitchFamily="34" charset="0"/>
              </a:rPr>
              <a:t>Expanded Learning Opportunity Programs (ELOP) - supper served</a:t>
            </a:r>
          </a:p>
          <a:p>
            <a:pPr marL="742950" lvl="1" indent="-182880">
              <a:buFont typeface="Arial" panose="020B0604020202020204" pitchFamily="34" charset="0"/>
              <a:buChar char="•"/>
            </a:pPr>
            <a:r>
              <a:rPr kumimoji="0" lang="en-US" b="0" u="none" strike="noStrike" kern="1200" cap="none" spc="0" normalizeH="0" baseline="0" noProof="0" dirty="0">
                <a:ln>
                  <a:noFill/>
                </a:ln>
                <a:solidFill>
                  <a:schemeClr val="bg1"/>
                </a:solidFill>
                <a:effectLst/>
                <a:uLnTx/>
                <a:uFillTx/>
                <a:latin typeface="Century Gothic" panose="020B0502020202020204" pitchFamily="34" charset="0"/>
              </a:rPr>
              <a:t>Instruction</a:t>
            </a:r>
            <a:r>
              <a:rPr lang="en-US" dirty="0">
                <a:solidFill>
                  <a:schemeClr val="bg1"/>
                </a:solidFill>
                <a:latin typeface="Century Gothic" panose="020B0502020202020204" pitchFamily="34" charset="0"/>
              </a:rPr>
              <a:t>al - breakfast and lunch served</a:t>
            </a:r>
          </a:p>
          <a:p>
            <a:endParaRPr kumimoji="0" lang="en-US" sz="800" b="0" u="none" strike="noStrike" kern="1200" cap="none" spc="0" normalizeH="0" baseline="0" noProof="0" dirty="0">
              <a:ln>
                <a:noFill/>
              </a:ln>
              <a:solidFill>
                <a:schemeClr val="bg1"/>
              </a:solidFill>
              <a:effectLst/>
              <a:uLnTx/>
              <a:uFillTx/>
              <a:latin typeface="Century Gothic" panose="020B0502020202020204" pitchFamily="34" charset="0"/>
            </a:endParaRPr>
          </a:p>
          <a:p>
            <a:r>
              <a:rPr lang="en-US" sz="1800" b="0" i="0" dirty="0">
                <a:solidFill>
                  <a:schemeClr val="bg1"/>
                </a:solidFill>
                <a:effectLst/>
                <a:latin typeface="Century Gothic" panose="020B0502020202020204" pitchFamily="34" charset="0"/>
              </a:rPr>
              <a:t>Instructional programs refer to the </a:t>
            </a:r>
            <a:r>
              <a:rPr lang="en-US" sz="1800" b="0" i="1" dirty="0">
                <a:solidFill>
                  <a:schemeClr val="bg1"/>
                </a:solidFill>
                <a:effectLst/>
                <a:latin typeface="Century Gothic" panose="020B0502020202020204" pitchFamily="34" charset="0"/>
              </a:rPr>
              <a:t>Saturday Meal Service </a:t>
            </a:r>
            <a:r>
              <a:rPr lang="en-US" dirty="0">
                <a:solidFill>
                  <a:schemeClr val="bg1"/>
                </a:solidFill>
                <a:latin typeface="Century Gothic" panose="020B0502020202020204" pitchFamily="34" charset="0"/>
              </a:rPr>
              <a:t>t</a:t>
            </a:r>
            <a:r>
              <a:rPr lang="en-US" sz="1800" b="0" i="0" dirty="0">
                <a:solidFill>
                  <a:schemeClr val="bg1"/>
                </a:solidFill>
                <a:effectLst/>
                <a:latin typeface="Century Gothic" panose="020B0502020202020204" pitchFamily="34" charset="0"/>
              </a:rPr>
              <a:t>raining for additional information.</a:t>
            </a:r>
            <a:endParaRPr lang="en-US" dirty="0">
              <a:solidFill>
                <a:schemeClr val="bg1"/>
              </a:solidFill>
              <a:latin typeface="Century Gothic" panose="020B0502020202020204" pitchFamily="34" charset="0"/>
            </a:endParaRPr>
          </a:p>
        </p:txBody>
      </p:sp>
      <p:pic>
        <p:nvPicPr>
          <p:cNvPr id="2054" name="Picture 6" descr="Наклейка NEW PNG - AVATAN PLUS">
            <a:extLst>
              <a:ext uri="{FF2B5EF4-FFF2-40B4-BE49-F238E27FC236}">
                <a16:creationId xmlns:a16="http://schemas.microsoft.com/office/drawing/2014/main" id="{523A9F27-6A76-8AF7-24D3-FBF7E9919E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03070" y="-508000"/>
            <a:ext cx="4237784" cy="434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43895"/>
      </p:ext>
    </p:extLst>
  </p:cSld>
  <p:clrMapOvr>
    <a:masterClrMapping/>
  </p:clrMapOvr>
  <mc:AlternateContent xmlns:mc="http://schemas.openxmlformats.org/markup-compatibility/2006" xmlns:p159="http://schemas.microsoft.com/office/powerpoint/2015/09/main">
    <mc:Choice Requires="p159">
      <p:transition spd="slow" advTm="54514">
        <p159:morph option="byObject"/>
      </p:transition>
    </mc:Choice>
    <mc:Fallback xmlns="">
      <p:transition spd="slow" advTm="5451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40FAEBC3-85F2-D4B9-046D-4F667522CA7A}"/>
              </a:ext>
            </a:extLst>
          </p:cNvPr>
          <p:cNvSpPr/>
          <p:nvPr/>
        </p:nvSpPr>
        <p:spPr>
          <a:xfrm>
            <a:off x="5229869" y="-1751905"/>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0A5A8F33-1930-93BB-83C3-9891738428CC}"/>
              </a:ext>
            </a:extLst>
          </p:cNvPr>
          <p:cNvSpPr/>
          <p:nvPr/>
        </p:nvSpPr>
        <p:spPr>
          <a:xfrm>
            <a:off x="382537" y="295762"/>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24168" y="461659"/>
            <a:ext cx="10515600" cy="1325563"/>
          </a:xfrm>
        </p:spPr>
        <p:txBody>
          <a:bodyPr>
            <a:noAutofit/>
          </a:bodyPr>
          <a:lstStyle/>
          <a:p>
            <a:r>
              <a:rPr lang="en-US" sz="8000" dirty="0">
                <a:solidFill>
                  <a:schemeClr val="tx2">
                    <a:lumMod val="50000"/>
                  </a:schemeClr>
                </a:solidFill>
              </a:rPr>
              <a:t>Training</a:t>
            </a:r>
            <a:br>
              <a:rPr lang="en-US" sz="8000" dirty="0">
                <a:solidFill>
                  <a:schemeClr val="tx2">
                    <a:lumMod val="50000"/>
                  </a:schemeClr>
                </a:solidFill>
              </a:rPr>
            </a:br>
            <a:r>
              <a:rPr lang="en-US" sz="8000" dirty="0">
                <a:solidFill>
                  <a:schemeClr val="tx2">
                    <a:lumMod val="50000"/>
                  </a:schemeClr>
                </a:solidFill>
              </a:rPr>
              <a:t> Acknowledgement </a:t>
            </a:r>
          </a:p>
        </p:txBody>
      </p:sp>
      <p:sp>
        <p:nvSpPr>
          <p:cNvPr id="35" name="Content Placeholder 5">
            <a:extLst>
              <a:ext uri="{FF2B5EF4-FFF2-40B4-BE49-F238E27FC236}">
                <a16:creationId xmlns:a16="http://schemas.microsoft.com/office/drawing/2014/main" id="{33F88849-F24D-45BC-A72E-867096128936}"/>
              </a:ext>
            </a:extLst>
          </p:cNvPr>
          <p:cNvSpPr>
            <a:spLocks noGrp="1"/>
          </p:cNvSpPr>
          <p:nvPr>
            <p:ph sz="half" idx="2"/>
          </p:nvPr>
        </p:nvSpPr>
        <p:spPr>
          <a:xfrm>
            <a:off x="6623509" y="2487336"/>
            <a:ext cx="4615809" cy="1938992"/>
          </a:xfrm>
          <a:prstGeom prst="rect">
            <a:avLst/>
          </a:prstGeom>
        </p:spPr>
        <p:txBody>
          <a:bodyPr wrap="square">
            <a:spAutoFit/>
          </a:bodyPr>
          <a:lstStyle/>
          <a:p>
            <a:pPr marL="57150" indent="0">
              <a:buNone/>
            </a:pPr>
            <a:r>
              <a:rPr lang="en-US" sz="2400" dirty="0">
                <a:solidFill>
                  <a:schemeClr val="tx2">
                    <a:lumMod val="50000"/>
                  </a:schemeClr>
                </a:solidFill>
                <a:latin typeface="Century Gothic" panose="020B0502020202020204" pitchFamily="34" charset="0"/>
              </a:rPr>
              <a:t>All trained FS Staff must complete the Supper Training Acknowledgement online form to verify completion of annual training. </a:t>
            </a:r>
          </a:p>
        </p:txBody>
      </p:sp>
      <p:grpSp>
        <p:nvGrpSpPr>
          <p:cNvPr id="41" name="Group 40">
            <a:extLst>
              <a:ext uri="{FF2B5EF4-FFF2-40B4-BE49-F238E27FC236}">
                <a16:creationId xmlns:a16="http://schemas.microsoft.com/office/drawing/2014/main" id="{FA18C274-6031-4836-852A-D2479F324284}"/>
              </a:ext>
            </a:extLst>
          </p:cNvPr>
          <p:cNvGrpSpPr/>
          <p:nvPr/>
        </p:nvGrpSpPr>
        <p:grpSpPr>
          <a:xfrm>
            <a:off x="1586851" y="1354618"/>
            <a:ext cx="2278553" cy="3456667"/>
            <a:chOff x="381898" y="2180480"/>
            <a:chExt cx="3355568" cy="3850860"/>
          </a:xfrm>
        </p:grpSpPr>
        <p:pic>
          <p:nvPicPr>
            <p:cNvPr id="42" name="Picture 41">
              <a:extLst>
                <a:ext uri="{FF2B5EF4-FFF2-40B4-BE49-F238E27FC236}">
                  <a16:creationId xmlns:a16="http://schemas.microsoft.com/office/drawing/2014/main" id="{C7352BBB-60EF-4590-8AF3-49DECE0FEDFA}"/>
                </a:ext>
              </a:extLst>
            </p:cNvPr>
            <p:cNvPicPr>
              <a:picLocks noChangeAspect="1"/>
            </p:cNvPicPr>
            <p:nvPr/>
          </p:nvPicPr>
          <p:blipFill rotWithShape="1">
            <a:blip r:embed="rId4"/>
            <a:srcRect b="84314"/>
            <a:stretch/>
          </p:blipFill>
          <p:spPr>
            <a:xfrm>
              <a:off x="381899" y="2180480"/>
              <a:ext cx="3355567" cy="877045"/>
            </a:xfrm>
            <a:prstGeom prst="rect">
              <a:avLst/>
            </a:prstGeom>
          </p:spPr>
        </p:pic>
        <p:pic>
          <p:nvPicPr>
            <p:cNvPr id="43" name="Picture 42">
              <a:extLst>
                <a:ext uri="{FF2B5EF4-FFF2-40B4-BE49-F238E27FC236}">
                  <a16:creationId xmlns:a16="http://schemas.microsoft.com/office/drawing/2014/main" id="{EDADACB7-3BD5-4005-81DB-53E387DB8248}"/>
                </a:ext>
              </a:extLst>
            </p:cNvPr>
            <p:cNvPicPr>
              <a:picLocks noChangeAspect="1"/>
            </p:cNvPicPr>
            <p:nvPr/>
          </p:nvPicPr>
          <p:blipFill rotWithShape="1">
            <a:blip r:embed="rId4"/>
            <a:srcRect t="21507" b="64661"/>
            <a:stretch/>
          </p:blipFill>
          <p:spPr>
            <a:xfrm>
              <a:off x="381898" y="3055694"/>
              <a:ext cx="3355567" cy="773356"/>
            </a:xfrm>
            <a:prstGeom prst="rect">
              <a:avLst/>
            </a:prstGeom>
          </p:spPr>
        </p:pic>
        <p:pic>
          <p:nvPicPr>
            <p:cNvPr id="44" name="Picture 43">
              <a:extLst>
                <a:ext uri="{FF2B5EF4-FFF2-40B4-BE49-F238E27FC236}">
                  <a16:creationId xmlns:a16="http://schemas.microsoft.com/office/drawing/2014/main" id="{AACC01F4-56DE-4322-9B90-7EB845B35582}"/>
                </a:ext>
              </a:extLst>
            </p:cNvPr>
            <p:cNvPicPr>
              <a:picLocks noChangeAspect="1"/>
            </p:cNvPicPr>
            <p:nvPr/>
          </p:nvPicPr>
          <p:blipFill rotWithShape="1">
            <a:blip r:embed="rId4"/>
            <a:srcRect t="39428" b="54061"/>
            <a:stretch/>
          </p:blipFill>
          <p:spPr>
            <a:xfrm>
              <a:off x="381899" y="3828789"/>
              <a:ext cx="3355567" cy="364042"/>
            </a:xfrm>
            <a:prstGeom prst="rect">
              <a:avLst/>
            </a:prstGeom>
          </p:spPr>
        </p:pic>
        <p:pic>
          <p:nvPicPr>
            <p:cNvPr id="45" name="Picture 44">
              <a:extLst>
                <a:ext uri="{FF2B5EF4-FFF2-40B4-BE49-F238E27FC236}">
                  <a16:creationId xmlns:a16="http://schemas.microsoft.com/office/drawing/2014/main" id="{D1114E2C-8A19-4BA7-B7B8-2AE9979A4666}"/>
                </a:ext>
              </a:extLst>
            </p:cNvPr>
            <p:cNvPicPr>
              <a:picLocks noChangeAspect="1"/>
            </p:cNvPicPr>
            <p:nvPr/>
          </p:nvPicPr>
          <p:blipFill rotWithShape="1">
            <a:blip r:embed="rId4"/>
            <a:srcRect t="48954" b="43725"/>
            <a:stretch/>
          </p:blipFill>
          <p:spPr>
            <a:xfrm>
              <a:off x="381899" y="4191001"/>
              <a:ext cx="3355567" cy="409314"/>
            </a:xfrm>
            <a:prstGeom prst="rect">
              <a:avLst/>
            </a:prstGeom>
          </p:spPr>
        </p:pic>
        <p:pic>
          <p:nvPicPr>
            <p:cNvPr id="46" name="Picture 45">
              <a:extLst>
                <a:ext uri="{FF2B5EF4-FFF2-40B4-BE49-F238E27FC236}">
                  <a16:creationId xmlns:a16="http://schemas.microsoft.com/office/drawing/2014/main" id="{D67150E3-7FA0-44BB-B0CB-A6DB41862557}"/>
                </a:ext>
              </a:extLst>
            </p:cNvPr>
            <p:cNvPicPr>
              <a:picLocks noChangeAspect="1"/>
            </p:cNvPicPr>
            <p:nvPr/>
          </p:nvPicPr>
          <p:blipFill rotWithShape="1">
            <a:blip r:embed="rId4"/>
            <a:srcRect t="59991" b="33536"/>
            <a:stretch/>
          </p:blipFill>
          <p:spPr>
            <a:xfrm>
              <a:off x="381899" y="4600315"/>
              <a:ext cx="3355567" cy="361951"/>
            </a:xfrm>
            <a:prstGeom prst="rect">
              <a:avLst/>
            </a:prstGeom>
          </p:spPr>
        </p:pic>
        <p:pic>
          <p:nvPicPr>
            <p:cNvPr id="47" name="Picture 46">
              <a:extLst>
                <a:ext uri="{FF2B5EF4-FFF2-40B4-BE49-F238E27FC236}">
                  <a16:creationId xmlns:a16="http://schemas.microsoft.com/office/drawing/2014/main" id="{DAC6ABE8-2B58-43F6-9CC1-B5FA9B725A5C}"/>
                </a:ext>
              </a:extLst>
            </p:cNvPr>
            <p:cNvPicPr>
              <a:picLocks noChangeAspect="1"/>
            </p:cNvPicPr>
            <p:nvPr/>
          </p:nvPicPr>
          <p:blipFill rotWithShape="1">
            <a:blip r:embed="rId4"/>
            <a:srcRect t="69935" b="2"/>
            <a:stretch/>
          </p:blipFill>
          <p:spPr>
            <a:xfrm>
              <a:off x="381899" y="4350441"/>
              <a:ext cx="3355567" cy="1680899"/>
            </a:xfrm>
            <a:prstGeom prst="rect">
              <a:avLst/>
            </a:prstGeom>
          </p:spPr>
        </p:pic>
        <p:sp>
          <p:nvSpPr>
            <p:cNvPr id="48" name="Rectangle 47">
              <a:extLst>
                <a:ext uri="{FF2B5EF4-FFF2-40B4-BE49-F238E27FC236}">
                  <a16:creationId xmlns:a16="http://schemas.microsoft.com/office/drawing/2014/main" id="{27E33F2F-37B9-46E1-85C1-CC8668DF69FE}"/>
                </a:ext>
              </a:extLst>
            </p:cNvPr>
            <p:cNvSpPr/>
            <p:nvPr/>
          </p:nvSpPr>
          <p:spPr>
            <a:xfrm>
              <a:off x="381899" y="2180480"/>
              <a:ext cx="3355566" cy="3850860"/>
            </a:xfrm>
            <a:prstGeom prst="rect">
              <a:avLst/>
            </a:prstGeom>
            <a:no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7" name="Picture 36">
            <a:extLst>
              <a:ext uri="{FF2B5EF4-FFF2-40B4-BE49-F238E27FC236}">
                <a16:creationId xmlns:a16="http://schemas.microsoft.com/office/drawing/2014/main" id="{419B0FC4-B765-4E17-857D-7791F1221131}"/>
              </a:ext>
            </a:extLst>
          </p:cNvPr>
          <p:cNvPicPr>
            <a:picLocks noChangeAspect="1"/>
          </p:cNvPicPr>
          <p:nvPr/>
        </p:nvPicPr>
        <p:blipFill rotWithShape="1">
          <a:blip r:embed="rId5"/>
          <a:srcRect b="2709"/>
          <a:stretch/>
        </p:blipFill>
        <p:spPr>
          <a:xfrm>
            <a:off x="1455345" y="1404717"/>
            <a:ext cx="3505097" cy="3387969"/>
          </a:xfrm>
          <a:prstGeom prst="rect">
            <a:avLst/>
          </a:prstGeom>
          <a:ln w="19050">
            <a:solidFill>
              <a:srgbClr val="000000"/>
            </a:solidFill>
          </a:ln>
        </p:spPr>
      </p:pic>
      <p:sp>
        <p:nvSpPr>
          <p:cNvPr id="39" name="Rectangle 38">
            <a:extLst>
              <a:ext uri="{FF2B5EF4-FFF2-40B4-BE49-F238E27FC236}">
                <a16:creationId xmlns:a16="http://schemas.microsoft.com/office/drawing/2014/main" id="{171AA030-2331-4E09-B17F-4F66ABA30344}"/>
              </a:ext>
            </a:extLst>
          </p:cNvPr>
          <p:cNvSpPr/>
          <p:nvPr/>
        </p:nvSpPr>
        <p:spPr>
          <a:xfrm>
            <a:off x="1759467" y="3276295"/>
            <a:ext cx="757197" cy="20958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2" descr="Image result for cursor flat art transparent background">
            <a:extLst>
              <a:ext uri="{FF2B5EF4-FFF2-40B4-BE49-F238E27FC236}">
                <a16:creationId xmlns:a16="http://schemas.microsoft.com/office/drawing/2014/main" id="{31E8027E-4BD8-4FE9-AAC8-53A56D5D2A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0654" y="3414128"/>
            <a:ext cx="208832" cy="374134"/>
          </a:xfrm>
          <a:prstGeom prst="rect">
            <a:avLst/>
          </a:prstGeom>
          <a:noFill/>
          <a:extLst>
            <a:ext uri="{909E8E84-426E-40DD-AFC4-6F175D3DCCD1}">
              <a14:hiddenFill xmlns:a14="http://schemas.microsoft.com/office/drawing/2010/main">
                <a:solidFill>
                  <a:srgbClr val="FFFFFF"/>
                </a:solidFill>
              </a14:hiddenFill>
            </a:ext>
          </a:extLst>
        </p:spPr>
      </p:pic>
      <p:sp>
        <p:nvSpPr>
          <p:cNvPr id="50" name="Content Placeholder 5">
            <a:extLst>
              <a:ext uri="{FF2B5EF4-FFF2-40B4-BE49-F238E27FC236}">
                <a16:creationId xmlns:a16="http://schemas.microsoft.com/office/drawing/2014/main" id="{DA2AC2E7-43B4-486A-9405-5A6600AAC041}"/>
              </a:ext>
            </a:extLst>
          </p:cNvPr>
          <p:cNvSpPr txBox="1">
            <a:spLocks/>
          </p:cNvSpPr>
          <p:nvPr/>
        </p:nvSpPr>
        <p:spPr>
          <a:xfrm>
            <a:off x="6690558" y="5720356"/>
            <a:ext cx="4989416"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Font typeface="Arial"/>
              <a:buNone/>
            </a:pPr>
            <a:r>
              <a:rPr lang="en-US" sz="2400" b="1" dirty="0">
                <a:solidFill>
                  <a:srgbClr val="FF0000"/>
                </a:solidFill>
                <a:latin typeface="Century Gothic" panose="020B0502020202020204" pitchFamily="34" charset="0"/>
              </a:rPr>
              <a:t>Note: Due August 23, 2024</a:t>
            </a:r>
          </a:p>
        </p:txBody>
      </p:sp>
      <p:sp>
        <p:nvSpPr>
          <p:cNvPr id="9" name="Rectangle 8">
            <a:extLst>
              <a:ext uri="{FF2B5EF4-FFF2-40B4-BE49-F238E27FC236}">
                <a16:creationId xmlns:a16="http://schemas.microsoft.com/office/drawing/2014/main" id="{A4B36C7F-4149-4220-8FC1-11F0D8C5270A}"/>
              </a:ext>
            </a:extLst>
          </p:cNvPr>
          <p:cNvSpPr/>
          <p:nvPr/>
        </p:nvSpPr>
        <p:spPr>
          <a:xfrm>
            <a:off x="6096000" y="4426328"/>
            <a:ext cx="6178533" cy="1200329"/>
          </a:xfrm>
          <a:prstGeom prst="rect">
            <a:avLst/>
          </a:prstGeom>
        </p:spPr>
        <p:txBody>
          <a:bodyPr wrap="square">
            <a:spAutoFit/>
          </a:bodyPr>
          <a:lstStyle/>
          <a:p>
            <a:pPr marL="914400" lvl="1" indent="-457200">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One online form per employee</a:t>
            </a:r>
          </a:p>
          <a:p>
            <a:pPr marL="914400" lvl="1" indent="-457200">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Online form is located on the Supper page on the FS website</a:t>
            </a:r>
          </a:p>
        </p:txBody>
      </p:sp>
      <p:sp>
        <p:nvSpPr>
          <p:cNvPr id="6" name="Flowchart: Connector 5">
            <a:extLst>
              <a:ext uri="{FF2B5EF4-FFF2-40B4-BE49-F238E27FC236}">
                <a16:creationId xmlns:a16="http://schemas.microsoft.com/office/drawing/2014/main" id="{3BC711DF-7EB5-2BE9-7AEC-8FC67E3F697D}"/>
              </a:ext>
            </a:extLst>
          </p:cNvPr>
          <p:cNvSpPr/>
          <p:nvPr/>
        </p:nvSpPr>
        <p:spPr>
          <a:xfrm>
            <a:off x="1014534" y="507234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B9DA6FCB-8E07-5EB4-C095-E33CF809A66C}"/>
              </a:ext>
            </a:extLst>
          </p:cNvPr>
          <p:cNvSpPr/>
          <p:nvPr/>
        </p:nvSpPr>
        <p:spPr>
          <a:xfrm>
            <a:off x="656747" y="479268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32635839"/>
      </p:ext>
    </p:extLst>
  </p:cSld>
  <p:clrMapOvr>
    <a:masterClrMapping/>
  </p:clrMapOvr>
  <mc:AlternateContent xmlns:mc="http://schemas.openxmlformats.org/markup-compatibility/2006" xmlns:p159="http://schemas.microsoft.com/office/powerpoint/2015/09/main">
    <mc:Choice Requires="p159">
      <p:transition spd="slow" advTm="40470">
        <p159:morph option="byObject"/>
      </p:transition>
    </mc:Choice>
    <mc:Fallback xmlns="">
      <p:transition spd="slow" advTm="40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ppt_x"/>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6" presetClass="emph" presetSubtype="0" fill="hold" nodeType="afterEffect">
                                  <p:stCondLst>
                                    <p:cond delay="500"/>
                                  </p:stCondLst>
                                  <p:childTnLst>
                                    <p:animEffect transition="out" filter="fade">
                                      <p:cBhvr>
                                        <p:cTn id="15" dur="500" tmFilter="0, 0; .2, .5; .8, .5; 1, 0"/>
                                        <p:tgtEl>
                                          <p:spTgt spid="40"/>
                                        </p:tgtEl>
                                      </p:cBhvr>
                                    </p:animEffect>
                                    <p:animScale>
                                      <p:cBhvr>
                                        <p:cTn id="16" dur="250" autoRev="1" fill="hold"/>
                                        <p:tgtEl>
                                          <p:spTgt spid="40"/>
                                        </p:tgtEl>
                                      </p:cBhvr>
                                      <p:by x="105000" y="105000"/>
                                    </p:animScale>
                                  </p:childTnLst>
                                </p:cTn>
                              </p:par>
                              <p:par>
                                <p:cTn id="17" presetID="10" presetClass="entr" presetSubtype="0" fill="hold" grpId="0" nodeType="with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3500"/>
                            </p:stCondLst>
                            <p:childTnLst>
                              <p:par>
                                <p:cTn id="21" presetID="10" presetClass="exit" presetSubtype="0" fill="hold" nodeType="afterEffect">
                                  <p:stCondLst>
                                    <p:cond delay="0"/>
                                  </p:stCondLst>
                                  <p:childTnLst>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xEl>
                                              <p:pRg st="0" end="0"/>
                                            </p:txEl>
                                          </p:spTgt>
                                        </p:tgtEl>
                                        <p:attrNameLst>
                                          <p:attrName>style.visibility</p:attrName>
                                        </p:attrNameLst>
                                      </p:cBhvr>
                                      <p:to>
                                        <p:strVal val="visible"/>
                                      </p:to>
                                    </p:set>
                                    <p:animEffect transition="in" filter="fade">
                                      <p:cBhvr>
                                        <p:cTn id="36"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50"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609567" y="193290"/>
            <a:ext cx="9201820" cy="1143000"/>
          </a:xfrm>
        </p:spPr>
        <p:txBody>
          <a:bodyPr>
            <a:normAutofit fontScale="90000"/>
          </a:bodyPr>
          <a:lstStyle/>
          <a:p>
            <a:r>
              <a:rPr lang="en-US" dirty="0">
                <a:solidFill>
                  <a:schemeClr val="tx2">
                    <a:lumMod val="50000"/>
                  </a:schemeClr>
                </a:solidFill>
              </a:rPr>
              <a:t>Saturday Meal Service</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54423" y="4068932"/>
            <a:ext cx="5819553" cy="2513509"/>
          </a:xfrm>
          <a:prstGeom prst="rect">
            <a:avLst/>
          </a:prstGeom>
          <a:noFill/>
        </p:spPr>
        <p:txBody>
          <a:bodyPr wrap="square" lIns="91440" tIns="45720" rIns="91440" bIns="45720" anchor="t">
            <a:spAutoFit/>
          </a:bodyPr>
          <a:lstStyle/>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Must be submitted 4-6 weeks before the start of the program.</a:t>
            </a:r>
          </a:p>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Once completed by the program administrator, form must be signed by the Area Food Services Supervisor.</a:t>
            </a:r>
            <a:endParaRPr lang="en-US" sz="2000" dirty="0">
              <a:solidFill>
                <a:schemeClr val="tx2">
                  <a:lumMod val="50000"/>
                </a:schemeClr>
              </a:solidFill>
              <a:latin typeface="Century Gothic" panose="020B0502020202020204" pitchFamily="34" charset="0"/>
            </a:endParaRPr>
          </a:p>
          <a:p>
            <a:pPr marL="342900" indent="-342900">
              <a:spcAft>
                <a:spcPts val="400"/>
              </a:spcAft>
              <a:buFont typeface="Wingdings" panose="05000000000000000000" pitchFamily="2" charset="2"/>
              <a:buChar char="Ø"/>
              <a:defRPr/>
            </a:pPr>
            <a:endPar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342900" marR="0" lvl="0" indent="-342900" algn="l" defTabSz="457200" rtl="0" eaLnBrk="1" fontAlgn="auto" latinLnBrk="0" hangingPunct="1">
              <a:spcBef>
                <a:spcPts val="0"/>
              </a:spcBef>
              <a:spcAft>
                <a:spcPts val="400"/>
              </a:spcAft>
              <a:buClrTx/>
              <a:buSzTx/>
              <a:buFont typeface="Wingdings" panose="05000000000000000000" pitchFamily="2" charset="2"/>
              <a:buChar char="Ø"/>
              <a:tabLst/>
              <a:defRPr/>
            </a:pPr>
            <a:endParaRPr lang="en-US" sz="2200" dirty="0">
              <a:solidFill>
                <a:schemeClr val="tx2">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6C8CA4EA-14A6-4FB2-AA19-DFFDA1CDD15E}"/>
              </a:ext>
            </a:extLst>
          </p:cNvPr>
          <p:cNvSpPr txBox="1"/>
          <p:nvPr/>
        </p:nvSpPr>
        <p:spPr>
          <a:xfrm>
            <a:off x="5591562" y="2358025"/>
            <a:ext cx="6082414" cy="1446550"/>
          </a:xfrm>
          <a:prstGeom prst="rect">
            <a:avLst/>
          </a:prstGeom>
          <a:noFill/>
        </p:spPr>
        <p:txBody>
          <a:bodyPr wrap="square">
            <a:spAutoFit/>
          </a:bodyPr>
          <a:lstStyle/>
          <a:p>
            <a:pPr>
              <a:spcAft>
                <a:spcPts val="800"/>
              </a:spcAf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 </a:t>
            </a:r>
            <a:r>
              <a:rPr kumimoji="0" lang="en-US" sz="2200" b="1"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Request to Begin or Change Saturday Meal Service</a:t>
            </a:r>
            <a:r>
              <a:rPr kumimoji="0" lang="en-US" sz="2200" b="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a:t>
            </a:r>
            <a:r>
              <a:rPr kumimoji="0" lang="en-US" sz="220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form must be completed before the start of any Saturday program on site. </a:t>
            </a:r>
            <a:endParaRPr kumimoji="0" lang="en-US" sz="220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EE48964-6779-EF68-17C6-2A5C0F29AA49}"/>
              </a:ext>
            </a:extLst>
          </p:cNvPr>
          <p:cNvSpPr/>
          <p:nvPr/>
        </p:nvSpPr>
        <p:spPr>
          <a:xfrm>
            <a:off x="492789" y="5801284"/>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667310" y="64671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D895C-F18F-4E90-66D7-B2733F7A88D5}"/>
              </a:ext>
            </a:extLst>
          </p:cNvPr>
          <p:cNvPicPr>
            <a:picLocks noChangeAspect="1"/>
          </p:cNvPicPr>
          <p:nvPr/>
        </p:nvPicPr>
        <p:blipFill>
          <a:blip r:embed="rId3"/>
          <a:srcRect/>
          <a:stretch/>
        </p:blipFill>
        <p:spPr>
          <a:xfrm>
            <a:off x="473182" y="799665"/>
            <a:ext cx="3531106" cy="4847600"/>
          </a:xfrm>
          <a:prstGeom prst="rect">
            <a:avLst/>
          </a:prstGeom>
        </p:spPr>
      </p:pic>
      <p:sp>
        <p:nvSpPr>
          <p:cNvPr id="2" name="TextBox 1">
            <a:extLst>
              <a:ext uri="{FF2B5EF4-FFF2-40B4-BE49-F238E27FC236}">
                <a16:creationId xmlns:a16="http://schemas.microsoft.com/office/drawing/2014/main" id="{2657FFE8-D42C-F098-37A0-CA6ADD0469D5}"/>
              </a:ext>
            </a:extLst>
          </p:cNvPr>
          <p:cNvSpPr txBox="1"/>
          <p:nvPr/>
        </p:nvSpPr>
        <p:spPr>
          <a:xfrm>
            <a:off x="6946075" y="1135548"/>
            <a:ext cx="4528804" cy="830997"/>
          </a:xfrm>
          <a:prstGeom prst="rect">
            <a:avLst/>
          </a:prstGeom>
          <a:noFill/>
        </p:spPr>
        <p:txBody>
          <a:bodyPr wrap="none" rtlCol="0">
            <a:spAutoFit/>
          </a:bodyPr>
          <a:lstStyle/>
          <a:p>
            <a:pPr algn="ctr"/>
            <a:r>
              <a:rPr lang="en-US" sz="2400" dirty="0">
                <a:solidFill>
                  <a:srgbClr val="10253F"/>
                </a:solidFill>
                <a:latin typeface="Century Gothic" panose="020B0502020202020204" pitchFamily="34" charset="0"/>
              </a:rPr>
              <a:t>For Expanded Learning </a:t>
            </a:r>
          </a:p>
          <a:p>
            <a:pPr algn="ctr"/>
            <a:r>
              <a:rPr lang="en-US" sz="2400" dirty="0">
                <a:solidFill>
                  <a:srgbClr val="10253F"/>
                </a:solidFill>
                <a:latin typeface="Century Gothic" panose="020B0502020202020204" pitchFamily="34" charset="0"/>
              </a:rPr>
              <a:t>Opportunity Programs (ELOP)</a:t>
            </a:r>
          </a:p>
        </p:txBody>
      </p:sp>
      <p:pic>
        <p:nvPicPr>
          <p:cNvPr id="3" name="Picture 6" descr="Наклейка NEW PNG - AVATAN PLUS">
            <a:extLst>
              <a:ext uri="{FF2B5EF4-FFF2-40B4-BE49-F238E27FC236}">
                <a16:creationId xmlns:a16="http://schemas.microsoft.com/office/drawing/2014/main" id="{30786910-3D99-D50E-DCD2-8DE2FF9DC7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0158" y="-174133"/>
            <a:ext cx="3032927" cy="293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984534"/>
      </p:ext>
    </p:extLst>
  </p:cSld>
  <p:clrMapOvr>
    <a:masterClrMapping/>
  </p:clrMapOvr>
  <mc:AlternateContent xmlns:mc="http://schemas.openxmlformats.org/markup-compatibility/2006" xmlns:p159="http://schemas.microsoft.com/office/powerpoint/2015/09/main">
    <mc:Choice Requires="p159">
      <p:transition spd="slow" advTm="57411">
        <p159:morph option="byObject"/>
      </p:transition>
    </mc:Choice>
    <mc:Fallback xmlns="">
      <p:transition spd="slow" advTm="57411">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FBF2-09F7-8F92-ED8D-887F7DEA7527}"/>
              </a:ext>
            </a:extLst>
          </p:cNvPr>
          <p:cNvSpPr/>
          <p:nvPr/>
        </p:nvSpPr>
        <p:spPr>
          <a:xfrm>
            <a:off x="4961299" y="1869"/>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F9B3DA8-B971-9410-65C4-B2507FB4D25E}"/>
              </a:ext>
            </a:extLst>
          </p:cNvPr>
          <p:cNvGrpSpPr/>
          <p:nvPr/>
        </p:nvGrpSpPr>
        <p:grpSpPr>
          <a:xfrm>
            <a:off x="5401135" y="3128142"/>
            <a:ext cx="2420927" cy="3727989"/>
            <a:chOff x="9736606" y="-3105"/>
            <a:chExt cx="2420927" cy="3727989"/>
          </a:xfrm>
        </p:grpSpPr>
        <p:pic>
          <p:nvPicPr>
            <p:cNvPr id="56" name="Picture 55">
              <a:extLst>
                <a:ext uri="{FF2B5EF4-FFF2-40B4-BE49-F238E27FC236}">
                  <a16:creationId xmlns:a16="http://schemas.microsoft.com/office/drawing/2014/main" id="{F7EAD655-E298-472A-A3B5-8E6B6338B945}"/>
                </a:ext>
              </a:extLst>
            </p:cNvPr>
            <p:cNvPicPr>
              <a:picLocks noChangeAspect="1"/>
            </p:cNvPicPr>
            <p:nvPr/>
          </p:nvPicPr>
          <p:blipFill>
            <a:blip r:embed="rId4"/>
            <a:srcRect/>
            <a:stretch/>
          </p:blipFill>
          <p:spPr>
            <a:xfrm>
              <a:off x="10021953" y="278210"/>
              <a:ext cx="1933054" cy="2501013"/>
            </a:xfrm>
            <a:prstGeom prst="rect">
              <a:avLst/>
            </a:prstGeom>
            <a:ln w="9525">
              <a:noFill/>
            </a:ln>
          </p:spPr>
        </p:pic>
        <p:sp>
          <p:nvSpPr>
            <p:cNvPr id="57" name="Rectangle 56">
              <a:extLst>
                <a:ext uri="{FF2B5EF4-FFF2-40B4-BE49-F238E27FC236}">
                  <a16:creationId xmlns:a16="http://schemas.microsoft.com/office/drawing/2014/main" id="{74D97889-C4E1-4CFD-B607-89B7A0C9CD49}"/>
                </a:ext>
              </a:extLst>
            </p:cNvPr>
            <p:cNvSpPr/>
            <p:nvPr/>
          </p:nvSpPr>
          <p:spPr>
            <a:xfrm>
              <a:off x="9841032" y="2801554"/>
              <a:ext cx="2316501" cy="923330"/>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Program Attendance Rosters</a:t>
              </a:r>
            </a:p>
          </p:txBody>
        </p:sp>
        <p:sp>
          <p:nvSpPr>
            <p:cNvPr id="58" name="TextBox 57">
              <a:extLst>
                <a:ext uri="{FF2B5EF4-FFF2-40B4-BE49-F238E27FC236}">
                  <a16:creationId xmlns:a16="http://schemas.microsoft.com/office/drawing/2014/main" id="{233A6220-A17E-4330-A684-A386D56889B2}"/>
                </a:ext>
              </a:extLst>
            </p:cNvPr>
            <p:cNvSpPr txBox="1"/>
            <p:nvPr/>
          </p:nvSpPr>
          <p:spPr>
            <a:xfrm>
              <a:off x="9736606" y="-3105"/>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3</a:t>
              </a:r>
            </a:p>
          </p:txBody>
        </p:sp>
      </p:grpSp>
      <p:grpSp>
        <p:nvGrpSpPr>
          <p:cNvPr id="26" name="Group 25">
            <a:extLst>
              <a:ext uri="{FF2B5EF4-FFF2-40B4-BE49-F238E27FC236}">
                <a16:creationId xmlns:a16="http://schemas.microsoft.com/office/drawing/2014/main" id="{BEFA917D-977C-23B6-518D-58B447792E37}"/>
              </a:ext>
            </a:extLst>
          </p:cNvPr>
          <p:cNvGrpSpPr/>
          <p:nvPr/>
        </p:nvGrpSpPr>
        <p:grpSpPr>
          <a:xfrm>
            <a:off x="8595206" y="3593487"/>
            <a:ext cx="2860426" cy="2878516"/>
            <a:chOff x="4983485" y="4040047"/>
            <a:chExt cx="2860426" cy="2878516"/>
          </a:xfrm>
        </p:grpSpPr>
        <p:pic>
          <p:nvPicPr>
            <p:cNvPr id="66" name="Picture 65">
              <a:extLst>
                <a:ext uri="{FF2B5EF4-FFF2-40B4-BE49-F238E27FC236}">
                  <a16:creationId xmlns:a16="http://schemas.microsoft.com/office/drawing/2014/main" id="{BC2272B8-6990-4783-8465-4FD6309D84F0}"/>
                </a:ext>
              </a:extLst>
            </p:cNvPr>
            <p:cNvPicPr>
              <a:picLocks noChangeAspect="1"/>
            </p:cNvPicPr>
            <p:nvPr/>
          </p:nvPicPr>
          <p:blipFill>
            <a:blip r:embed="rId5"/>
            <a:stretch>
              <a:fillRect/>
            </a:stretch>
          </p:blipFill>
          <p:spPr>
            <a:xfrm>
              <a:off x="5247461" y="4278000"/>
              <a:ext cx="2596450" cy="1994232"/>
            </a:xfrm>
            <a:prstGeom prst="rect">
              <a:avLst/>
            </a:prstGeom>
            <a:ln w="12700">
              <a:noFill/>
            </a:ln>
          </p:spPr>
        </p:pic>
        <p:sp>
          <p:nvSpPr>
            <p:cNvPr id="67" name="Rectangle 66">
              <a:extLst>
                <a:ext uri="{FF2B5EF4-FFF2-40B4-BE49-F238E27FC236}">
                  <a16:creationId xmlns:a16="http://schemas.microsoft.com/office/drawing/2014/main" id="{578DA470-3AF9-407E-A714-554AB514B866}"/>
                </a:ext>
              </a:extLst>
            </p:cNvPr>
            <p:cNvSpPr/>
            <p:nvPr/>
          </p:nvSpPr>
          <p:spPr>
            <a:xfrm>
              <a:off x="5420499" y="6272232"/>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Production Worksheets </a:t>
              </a:r>
            </a:p>
          </p:txBody>
        </p:sp>
        <p:sp>
          <p:nvSpPr>
            <p:cNvPr id="68" name="TextBox 67">
              <a:extLst>
                <a:ext uri="{FF2B5EF4-FFF2-40B4-BE49-F238E27FC236}">
                  <a16:creationId xmlns:a16="http://schemas.microsoft.com/office/drawing/2014/main" id="{1B9D1B53-CF57-403D-AC76-A568BF9387B1}"/>
                </a:ext>
              </a:extLst>
            </p:cNvPr>
            <p:cNvSpPr txBox="1"/>
            <p:nvPr/>
          </p:nvSpPr>
          <p:spPr>
            <a:xfrm>
              <a:off x="4983485" y="4040047"/>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4</a:t>
              </a:r>
            </a:p>
          </p:txBody>
        </p:sp>
      </p:grpSp>
      <p:sp>
        <p:nvSpPr>
          <p:cNvPr id="109" name="Title 3">
            <a:extLst>
              <a:ext uri="{FF2B5EF4-FFF2-40B4-BE49-F238E27FC236}">
                <a16:creationId xmlns:a16="http://schemas.microsoft.com/office/drawing/2014/main" id="{2631B344-160A-4311-92AC-A281A65B99B2}"/>
              </a:ext>
            </a:extLst>
          </p:cNvPr>
          <p:cNvSpPr>
            <a:spLocks noGrp="1"/>
          </p:cNvSpPr>
          <p:nvPr>
            <p:ph type="title"/>
          </p:nvPr>
        </p:nvSpPr>
        <p:spPr>
          <a:xfrm>
            <a:off x="44999" y="1386719"/>
            <a:ext cx="4973381" cy="4413537"/>
          </a:xfrm>
        </p:spPr>
        <p:txBody>
          <a:bodyPr>
            <a:noAutofit/>
          </a:bodyPr>
          <a:lstStyle/>
          <a:p>
            <a:pPr>
              <a:lnSpc>
                <a:spcPct val="70000"/>
              </a:lnSpc>
            </a:pPr>
            <a:r>
              <a:rPr lang="en-US" sz="8800" dirty="0">
                <a:solidFill>
                  <a:srgbClr val="EAEAEA"/>
                </a:solidFill>
              </a:rPr>
              <a:t>Saturday</a:t>
            </a:r>
            <a:br>
              <a:rPr lang="en-US" sz="8800" dirty="0">
                <a:solidFill>
                  <a:srgbClr val="EAEAEA"/>
                </a:solidFill>
              </a:rPr>
            </a:br>
            <a:r>
              <a:rPr lang="en-US" sz="8800" dirty="0">
                <a:solidFill>
                  <a:srgbClr val="EAEAEA"/>
                </a:solidFill>
              </a:rPr>
              <a:t>Meal Service</a:t>
            </a:r>
            <a:br>
              <a:rPr lang="en-US" sz="8800" dirty="0">
                <a:solidFill>
                  <a:srgbClr val="EAEAEA"/>
                </a:solidFill>
              </a:rPr>
            </a:br>
            <a:r>
              <a:rPr lang="en-US" sz="8800" dirty="0">
                <a:solidFill>
                  <a:srgbClr val="EAEAEA"/>
                </a:solidFill>
              </a:rPr>
              <a:t>Daily Forms</a:t>
            </a:r>
          </a:p>
        </p:txBody>
      </p:sp>
      <p:sp>
        <p:nvSpPr>
          <p:cNvPr id="20" name="Flowchart: Connector 19">
            <a:extLst>
              <a:ext uri="{FF2B5EF4-FFF2-40B4-BE49-F238E27FC236}">
                <a16:creationId xmlns:a16="http://schemas.microsoft.com/office/drawing/2014/main" id="{BA0F1F9D-F0FD-560D-BC6B-5C08CDA502F7}"/>
              </a:ext>
            </a:extLst>
          </p:cNvPr>
          <p:cNvSpPr/>
          <p:nvPr/>
        </p:nvSpPr>
        <p:spPr>
          <a:xfrm>
            <a:off x="4314569" y="572492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EB3AEF25-63E5-3DB2-2437-0ED58569D3AD}"/>
              </a:ext>
            </a:extLst>
          </p:cNvPr>
          <p:cNvSpPr/>
          <p:nvPr/>
        </p:nvSpPr>
        <p:spPr>
          <a:xfrm>
            <a:off x="3874953" y="64175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74D3147-A3DC-5A8A-BA95-18F4F7A743F0}"/>
              </a:ext>
            </a:extLst>
          </p:cNvPr>
          <p:cNvGrpSpPr/>
          <p:nvPr/>
        </p:nvGrpSpPr>
        <p:grpSpPr>
          <a:xfrm>
            <a:off x="5049165" y="110302"/>
            <a:ext cx="2923882" cy="2921128"/>
            <a:chOff x="4955214" y="768344"/>
            <a:chExt cx="2923882" cy="2921128"/>
          </a:xfrm>
        </p:grpSpPr>
        <p:sp>
          <p:nvSpPr>
            <p:cNvPr id="30" name="Rectangle 29">
              <a:extLst>
                <a:ext uri="{FF2B5EF4-FFF2-40B4-BE49-F238E27FC236}">
                  <a16:creationId xmlns:a16="http://schemas.microsoft.com/office/drawing/2014/main" id="{41C4CDF5-42D8-4BCD-99FC-F850BCD319EE}"/>
                </a:ext>
              </a:extLst>
            </p:cNvPr>
            <p:cNvSpPr/>
            <p:nvPr/>
          </p:nvSpPr>
          <p:spPr>
            <a:xfrm>
              <a:off x="5400807" y="3043141"/>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Daily Transport Record</a:t>
              </a:r>
            </a:p>
          </p:txBody>
        </p:sp>
        <p:pic>
          <p:nvPicPr>
            <p:cNvPr id="4" name="Picture 3">
              <a:extLst>
                <a:ext uri="{FF2B5EF4-FFF2-40B4-BE49-F238E27FC236}">
                  <a16:creationId xmlns:a16="http://schemas.microsoft.com/office/drawing/2014/main" id="{5B13CC63-E63B-903D-6039-CD61D2C761A5}"/>
                </a:ext>
              </a:extLst>
            </p:cNvPr>
            <p:cNvPicPr>
              <a:picLocks noChangeAspect="1"/>
            </p:cNvPicPr>
            <p:nvPr/>
          </p:nvPicPr>
          <p:blipFill>
            <a:blip r:embed="rId6"/>
            <a:srcRect/>
            <a:stretch/>
          </p:blipFill>
          <p:spPr>
            <a:xfrm>
              <a:off x="5162776" y="1030873"/>
              <a:ext cx="2716320" cy="1987936"/>
            </a:xfrm>
            <a:prstGeom prst="rect">
              <a:avLst/>
            </a:prstGeom>
          </p:spPr>
        </p:pic>
        <p:sp>
          <p:nvSpPr>
            <p:cNvPr id="38" name="TextBox 37">
              <a:extLst>
                <a:ext uri="{FF2B5EF4-FFF2-40B4-BE49-F238E27FC236}">
                  <a16:creationId xmlns:a16="http://schemas.microsoft.com/office/drawing/2014/main" id="{AEA53967-8755-484E-9DE9-83AD2E50909B}"/>
                </a:ext>
              </a:extLst>
            </p:cNvPr>
            <p:cNvSpPr txBox="1"/>
            <p:nvPr/>
          </p:nvSpPr>
          <p:spPr>
            <a:xfrm>
              <a:off x="4955214" y="76834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1</a:t>
              </a:r>
            </a:p>
          </p:txBody>
        </p:sp>
      </p:grpSp>
      <p:grpSp>
        <p:nvGrpSpPr>
          <p:cNvPr id="24" name="Group 23">
            <a:extLst>
              <a:ext uri="{FF2B5EF4-FFF2-40B4-BE49-F238E27FC236}">
                <a16:creationId xmlns:a16="http://schemas.microsoft.com/office/drawing/2014/main" id="{1952FD6E-ADCE-7D49-CAF5-8BA4640006AE}"/>
              </a:ext>
            </a:extLst>
          </p:cNvPr>
          <p:cNvGrpSpPr/>
          <p:nvPr/>
        </p:nvGrpSpPr>
        <p:grpSpPr>
          <a:xfrm>
            <a:off x="8931610" y="51534"/>
            <a:ext cx="2435321" cy="3447052"/>
            <a:chOff x="7160790" y="370318"/>
            <a:chExt cx="2435321" cy="3447052"/>
          </a:xfrm>
        </p:grpSpPr>
        <p:sp>
          <p:nvSpPr>
            <p:cNvPr id="48" name="Rectangle 47">
              <a:extLst>
                <a:ext uri="{FF2B5EF4-FFF2-40B4-BE49-F238E27FC236}">
                  <a16:creationId xmlns:a16="http://schemas.microsoft.com/office/drawing/2014/main" id="{1093DF29-B712-4EAA-B1B1-D4ECE3598651}"/>
                </a:ext>
              </a:extLst>
            </p:cNvPr>
            <p:cNvSpPr/>
            <p:nvPr/>
          </p:nvSpPr>
          <p:spPr>
            <a:xfrm>
              <a:off x="7279610" y="3171039"/>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Supper Grid Sheet</a:t>
              </a:r>
            </a:p>
          </p:txBody>
        </p:sp>
        <p:pic>
          <p:nvPicPr>
            <p:cNvPr id="6" name="Picture 5">
              <a:extLst>
                <a:ext uri="{FF2B5EF4-FFF2-40B4-BE49-F238E27FC236}">
                  <a16:creationId xmlns:a16="http://schemas.microsoft.com/office/drawing/2014/main" id="{94E24520-BAA3-4BF8-F767-C5F943C20F71}"/>
                </a:ext>
              </a:extLst>
            </p:cNvPr>
            <p:cNvPicPr>
              <a:picLocks noChangeAspect="1"/>
            </p:cNvPicPr>
            <p:nvPr/>
          </p:nvPicPr>
          <p:blipFill>
            <a:blip r:embed="rId7"/>
            <a:srcRect/>
            <a:stretch/>
          </p:blipFill>
          <p:spPr>
            <a:xfrm>
              <a:off x="7480012" y="622806"/>
              <a:ext cx="1915697" cy="2542327"/>
            </a:xfrm>
            <a:prstGeom prst="rect">
              <a:avLst/>
            </a:prstGeom>
          </p:spPr>
        </p:pic>
        <p:sp>
          <p:nvSpPr>
            <p:cNvPr id="50" name="TextBox 49">
              <a:extLst>
                <a:ext uri="{FF2B5EF4-FFF2-40B4-BE49-F238E27FC236}">
                  <a16:creationId xmlns:a16="http://schemas.microsoft.com/office/drawing/2014/main" id="{8127B6C9-134B-4796-9F4F-6BA3B6BFED90}"/>
                </a:ext>
              </a:extLst>
            </p:cNvPr>
            <p:cNvSpPr txBox="1"/>
            <p:nvPr/>
          </p:nvSpPr>
          <p:spPr>
            <a:xfrm>
              <a:off x="7160790" y="370318"/>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2</a:t>
              </a:r>
            </a:p>
          </p:txBody>
        </p:sp>
      </p:grpSp>
    </p:spTree>
    <p:custDataLst>
      <p:tags r:id="rId1"/>
    </p:custDataLst>
    <p:extLst>
      <p:ext uri="{BB962C8B-B14F-4D97-AF65-F5344CB8AC3E}">
        <p14:creationId xmlns:p14="http://schemas.microsoft.com/office/powerpoint/2010/main" val="76321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3806">
        <p159:morph option="byObject"/>
      </p:transition>
    </mc:Choice>
    <mc:Fallback xmlns="">
      <p:transition spd="slow" advTm="438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909A11FC-A456-EB3B-8F03-541069509916}"/>
              </a:ext>
            </a:extLst>
          </p:cNvPr>
          <p:cNvSpPr/>
          <p:nvPr/>
        </p:nvSpPr>
        <p:spPr>
          <a:xfrm>
            <a:off x="-1910655" y="1124034"/>
            <a:ext cx="10473086" cy="8558908"/>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E4EFDC0-70CC-3F6B-6FA7-EF320629F1F9}"/>
              </a:ext>
            </a:extLst>
          </p:cNvPr>
          <p:cNvPicPr>
            <a:picLocks noChangeAspect="1"/>
          </p:cNvPicPr>
          <p:nvPr/>
        </p:nvPicPr>
        <p:blipFill>
          <a:blip r:embed="rId4"/>
          <a:srcRect/>
          <a:stretch/>
        </p:blipFill>
        <p:spPr>
          <a:xfrm>
            <a:off x="533257" y="2130513"/>
            <a:ext cx="5796460" cy="4476941"/>
          </a:xfrm>
          <a:prstGeom prst="rect">
            <a:avLst/>
          </a:prstGeom>
        </p:spPr>
      </p:pic>
      <p:sp>
        <p:nvSpPr>
          <p:cNvPr id="2" name="Title 1">
            <a:extLst>
              <a:ext uri="{FF2B5EF4-FFF2-40B4-BE49-F238E27FC236}">
                <a16:creationId xmlns:a16="http://schemas.microsoft.com/office/drawing/2014/main" id="{475CFBAD-4379-1BE1-5EDE-AFDE021CCFE4}"/>
              </a:ext>
            </a:extLst>
          </p:cNvPr>
          <p:cNvSpPr>
            <a:spLocks noGrp="1"/>
          </p:cNvSpPr>
          <p:nvPr>
            <p:ph type="title"/>
          </p:nvPr>
        </p:nvSpPr>
        <p:spPr>
          <a:xfrm>
            <a:off x="1431065" y="-18966"/>
            <a:ext cx="8980427" cy="1143000"/>
          </a:xfrm>
        </p:spPr>
        <p:txBody>
          <a:bodyPr/>
          <a:lstStyle/>
          <a:p>
            <a:r>
              <a:rPr lang="en-US" dirty="0"/>
              <a:t>Saturday Daily Transport Record</a:t>
            </a:r>
          </a:p>
        </p:txBody>
      </p:sp>
      <p:pic>
        <p:nvPicPr>
          <p:cNvPr id="8" name="Picture 6" descr="Наклейка NEW PNG - AVATAN PLUS">
            <a:extLst>
              <a:ext uri="{FF2B5EF4-FFF2-40B4-BE49-F238E27FC236}">
                <a16:creationId xmlns:a16="http://schemas.microsoft.com/office/drawing/2014/main" id="{8189E0A7-FAE7-C732-A205-B074054277F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400000">
            <a:off x="9365095" y="-542138"/>
            <a:ext cx="3068176" cy="342383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A9ACAE5-0670-FD8D-3DB5-72F0F847220C}"/>
              </a:ext>
            </a:extLst>
          </p:cNvPr>
          <p:cNvGrpSpPr/>
          <p:nvPr/>
        </p:nvGrpSpPr>
        <p:grpSpPr>
          <a:xfrm>
            <a:off x="3637582" y="2445972"/>
            <a:ext cx="8578441" cy="3416320"/>
            <a:chOff x="-2535963" y="602568"/>
            <a:chExt cx="8578441" cy="3416320"/>
          </a:xfrm>
        </p:grpSpPr>
        <p:sp>
          <p:nvSpPr>
            <p:cNvPr id="4" name="TextBox 3">
              <a:extLst>
                <a:ext uri="{FF2B5EF4-FFF2-40B4-BE49-F238E27FC236}">
                  <a16:creationId xmlns:a16="http://schemas.microsoft.com/office/drawing/2014/main" id="{AB49BC89-90C6-41D9-1404-68BAF0954F2A}"/>
                </a:ext>
              </a:extLst>
            </p:cNvPr>
            <p:cNvSpPr txBox="1"/>
            <p:nvPr/>
          </p:nvSpPr>
          <p:spPr>
            <a:xfrm>
              <a:off x="2618640" y="602568"/>
              <a:ext cx="3423838" cy="341632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Saturday program staff are required to temp all perishable menu items </a:t>
              </a:r>
              <a:r>
                <a:rPr lang="en-US" sz="2400" b="1" dirty="0">
                  <a:solidFill>
                    <a:schemeClr val="bg1"/>
                  </a:solidFill>
                  <a:latin typeface="Century Gothic" panose="020B0502020202020204" pitchFamily="34" charset="0"/>
                </a:rPr>
                <a:t>before</a:t>
              </a:r>
              <a:r>
                <a:rPr lang="en-US" sz="2400" dirty="0">
                  <a:solidFill>
                    <a:schemeClr val="bg1"/>
                  </a:solidFill>
                  <a:latin typeface="Century Gothic" panose="020B0502020202020204" pitchFamily="34" charset="0"/>
                </a:rPr>
                <a:t> and </a:t>
              </a:r>
              <a:r>
                <a:rPr lang="en-US" sz="2400" b="1" dirty="0">
                  <a:solidFill>
                    <a:schemeClr val="bg1"/>
                  </a:solidFill>
                  <a:latin typeface="Century Gothic" panose="020B0502020202020204" pitchFamily="34" charset="0"/>
                </a:rPr>
                <a:t>after</a:t>
              </a:r>
              <a:r>
                <a:rPr lang="en-US" sz="2400" dirty="0">
                  <a:solidFill>
                    <a:schemeClr val="bg1"/>
                  </a:solidFill>
                  <a:latin typeface="Century Gothic" panose="020B0502020202020204" pitchFamily="34" charset="0"/>
                </a:rPr>
                <a:t> each meal service, record the temperature on the transport record, initial, then sign.</a:t>
              </a:r>
            </a:p>
          </p:txBody>
        </p:sp>
        <p:cxnSp>
          <p:nvCxnSpPr>
            <p:cNvPr id="10" name="Straight Arrow Connector 9">
              <a:extLst>
                <a:ext uri="{FF2B5EF4-FFF2-40B4-BE49-F238E27FC236}">
                  <a16:creationId xmlns:a16="http://schemas.microsoft.com/office/drawing/2014/main" id="{8076921B-9AD5-2D27-53EC-9E13E4772B57}"/>
                </a:ext>
              </a:extLst>
            </p:cNvPr>
            <p:cNvCxnSpPr>
              <a:cxnSpLocks/>
            </p:cNvCxnSpPr>
            <p:nvPr/>
          </p:nvCxnSpPr>
          <p:spPr>
            <a:xfrm flipH="1">
              <a:off x="-766701" y="2013855"/>
              <a:ext cx="3041921" cy="344501"/>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AA3EF05-2A73-E822-7A5A-A6DABB877374}"/>
                </a:ext>
              </a:extLst>
            </p:cNvPr>
            <p:cNvSpPr/>
            <p:nvPr/>
          </p:nvSpPr>
          <p:spPr>
            <a:xfrm>
              <a:off x="-2535963" y="1577967"/>
              <a:ext cx="1674398" cy="1398641"/>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5678CAB-4020-7D80-D5BA-4DC59A2F0FCB}"/>
              </a:ext>
            </a:extLst>
          </p:cNvPr>
          <p:cNvGrpSpPr/>
          <p:nvPr/>
        </p:nvGrpSpPr>
        <p:grpSpPr>
          <a:xfrm>
            <a:off x="2386618" y="1828906"/>
            <a:ext cx="9082372" cy="4401205"/>
            <a:chOff x="2340428" y="1869879"/>
            <a:chExt cx="9082372" cy="4401205"/>
          </a:xfrm>
        </p:grpSpPr>
        <p:sp>
          <p:nvSpPr>
            <p:cNvPr id="3" name="TextBox 2">
              <a:extLst>
                <a:ext uri="{FF2B5EF4-FFF2-40B4-BE49-F238E27FC236}">
                  <a16:creationId xmlns:a16="http://schemas.microsoft.com/office/drawing/2014/main" id="{3FCC6E68-6431-D9FB-71B7-0730AFD158A2}"/>
                </a:ext>
              </a:extLst>
            </p:cNvPr>
            <p:cNvSpPr txBox="1"/>
            <p:nvPr/>
          </p:nvSpPr>
          <p:spPr>
            <a:xfrm>
              <a:off x="8645815" y="1869879"/>
              <a:ext cx="2776985" cy="4401205"/>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The </a:t>
              </a:r>
              <a:r>
                <a:rPr lang="en-US" sz="2800" i="1" dirty="0">
                  <a:solidFill>
                    <a:schemeClr val="bg1"/>
                  </a:solidFill>
                  <a:latin typeface="Century Gothic" panose="020B0502020202020204" pitchFamily="34" charset="0"/>
                </a:rPr>
                <a:t>Saturday Meal Service Daily Transport Record</a:t>
              </a:r>
              <a:r>
                <a:rPr lang="en-US" sz="2800" dirty="0">
                  <a:solidFill>
                    <a:schemeClr val="bg1"/>
                  </a:solidFill>
                  <a:latin typeface="Century Gothic" panose="020B0502020202020204" pitchFamily="34" charset="0"/>
                </a:rPr>
                <a:t> varies from the traditional transport record and will say Saturday Meal Service.</a:t>
              </a:r>
            </a:p>
          </p:txBody>
        </p:sp>
        <p:cxnSp>
          <p:nvCxnSpPr>
            <p:cNvPr id="15" name="Straight Arrow Connector 14">
              <a:extLst>
                <a:ext uri="{FF2B5EF4-FFF2-40B4-BE49-F238E27FC236}">
                  <a16:creationId xmlns:a16="http://schemas.microsoft.com/office/drawing/2014/main" id="{97ADB8CA-EB1D-7496-5850-C81934DD1DA2}"/>
                </a:ext>
              </a:extLst>
            </p:cNvPr>
            <p:cNvCxnSpPr>
              <a:cxnSpLocks/>
            </p:cNvCxnSpPr>
            <p:nvPr/>
          </p:nvCxnSpPr>
          <p:spPr>
            <a:xfrm flipH="1" flipV="1">
              <a:off x="3905250" y="2362778"/>
              <a:ext cx="4497804" cy="561313"/>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96E20E5-130B-077F-9F75-D92762930F15}"/>
                </a:ext>
              </a:extLst>
            </p:cNvPr>
            <p:cNvSpPr/>
            <p:nvPr/>
          </p:nvSpPr>
          <p:spPr>
            <a:xfrm>
              <a:off x="2340428" y="2130513"/>
              <a:ext cx="1448519" cy="726987"/>
            </a:xfrm>
            <a:prstGeom prst="rect">
              <a:avLst/>
            </a:prstGeom>
            <a:noFill/>
            <a:ln w="28575">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6FF34B5-E6BC-243A-9BF0-346D4F7F7A60}"/>
              </a:ext>
            </a:extLst>
          </p:cNvPr>
          <p:cNvGrpSpPr/>
          <p:nvPr/>
        </p:nvGrpSpPr>
        <p:grpSpPr>
          <a:xfrm>
            <a:off x="587829" y="2922461"/>
            <a:ext cx="11807637" cy="2396460"/>
            <a:chOff x="587829" y="3075212"/>
            <a:chExt cx="11807637" cy="2396460"/>
          </a:xfrm>
        </p:grpSpPr>
        <p:sp>
          <p:nvSpPr>
            <p:cNvPr id="21" name="TextBox 20">
              <a:extLst>
                <a:ext uri="{FF2B5EF4-FFF2-40B4-BE49-F238E27FC236}">
                  <a16:creationId xmlns:a16="http://schemas.microsoft.com/office/drawing/2014/main" id="{E199E117-A10D-41B8-8188-F0623A92008F}"/>
                </a:ext>
              </a:extLst>
            </p:cNvPr>
            <p:cNvSpPr txBox="1"/>
            <p:nvPr/>
          </p:nvSpPr>
          <p:spPr>
            <a:xfrm>
              <a:off x="8773629" y="3075212"/>
              <a:ext cx="3621837" cy="156966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Instructions have changed to reflect Saturday Program guidelines.</a:t>
              </a:r>
            </a:p>
          </p:txBody>
        </p:sp>
        <p:sp>
          <p:nvSpPr>
            <p:cNvPr id="22" name="Rectangle 21">
              <a:extLst>
                <a:ext uri="{FF2B5EF4-FFF2-40B4-BE49-F238E27FC236}">
                  <a16:creationId xmlns:a16="http://schemas.microsoft.com/office/drawing/2014/main" id="{2085653A-253B-672C-6515-61C199EBA4CB}"/>
                </a:ext>
              </a:extLst>
            </p:cNvPr>
            <p:cNvSpPr/>
            <p:nvPr/>
          </p:nvSpPr>
          <p:spPr>
            <a:xfrm>
              <a:off x="587829" y="5127171"/>
              <a:ext cx="5725885" cy="344501"/>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B7FC8B09-6C30-9FE1-2B0F-7D8A959263DB}"/>
                </a:ext>
              </a:extLst>
            </p:cNvPr>
            <p:cNvCxnSpPr/>
            <p:nvPr/>
          </p:nvCxnSpPr>
          <p:spPr>
            <a:xfrm flipH="1">
              <a:off x="6519445" y="4067091"/>
              <a:ext cx="2042986" cy="1277669"/>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5E0C488F-BC12-F4F8-152B-FE3DCC40DA0B}"/>
              </a:ext>
            </a:extLst>
          </p:cNvPr>
          <p:cNvGrpSpPr/>
          <p:nvPr/>
        </p:nvGrpSpPr>
        <p:grpSpPr>
          <a:xfrm>
            <a:off x="3711142" y="1920088"/>
            <a:ext cx="7929944" cy="4401205"/>
            <a:chOff x="3711142" y="1920088"/>
            <a:chExt cx="7929944" cy="4401205"/>
          </a:xfrm>
        </p:grpSpPr>
        <p:sp>
          <p:nvSpPr>
            <p:cNvPr id="24" name="Rectangle 23">
              <a:extLst>
                <a:ext uri="{FF2B5EF4-FFF2-40B4-BE49-F238E27FC236}">
                  <a16:creationId xmlns:a16="http://schemas.microsoft.com/office/drawing/2014/main" id="{4C64C6A7-341A-60BC-4A61-D7933A7BCFB4}"/>
                </a:ext>
              </a:extLst>
            </p:cNvPr>
            <p:cNvSpPr/>
            <p:nvPr/>
          </p:nvSpPr>
          <p:spPr>
            <a:xfrm>
              <a:off x="3711142" y="5293522"/>
              <a:ext cx="2489200" cy="341513"/>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D4E046A-2776-C9A0-DFAC-5D8F391FC8BB}"/>
                </a:ext>
              </a:extLst>
            </p:cNvPr>
            <p:cNvSpPr txBox="1"/>
            <p:nvPr/>
          </p:nvSpPr>
          <p:spPr>
            <a:xfrm>
              <a:off x="8864101" y="1920088"/>
              <a:ext cx="2776985" cy="4401205"/>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Once completed Saturday program staff will sign the bottom of the form and submit back to the </a:t>
              </a:r>
              <a:br>
                <a:rPr lang="en-US" sz="2800" dirty="0">
                  <a:solidFill>
                    <a:schemeClr val="bg1"/>
                  </a:solidFill>
                  <a:latin typeface="Century Gothic" panose="020B0502020202020204" pitchFamily="34" charset="0"/>
                </a:rPr>
              </a:br>
              <a:r>
                <a:rPr lang="en-US" sz="2800" dirty="0">
                  <a:solidFill>
                    <a:schemeClr val="bg1"/>
                  </a:solidFill>
                  <a:latin typeface="Century Gothic" panose="020B0502020202020204" pitchFamily="34" charset="0"/>
                </a:rPr>
                <a:t>FSM</a:t>
              </a:r>
            </a:p>
          </p:txBody>
        </p:sp>
        <p:cxnSp>
          <p:nvCxnSpPr>
            <p:cNvPr id="30" name="Straight Arrow Connector 29">
              <a:extLst>
                <a:ext uri="{FF2B5EF4-FFF2-40B4-BE49-F238E27FC236}">
                  <a16:creationId xmlns:a16="http://schemas.microsoft.com/office/drawing/2014/main" id="{D8B6C765-FB28-7693-C584-F54B2AFB2912}"/>
                </a:ext>
              </a:extLst>
            </p:cNvPr>
            <p:cNvCxnSpPr>
              <a:cxnSpLocks/>
            </p:cNvCxnSpPr>
            <p:nvPr/>
          </p:nvCxnSpPr>
          <p:spPr>
            <a:xfrm flipH="1">
              <a:off x="6424581" y="4003323"/>
              <a:ext cx="2057400" cy="1387124"/>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7" name="Group 36">
            <a:extLst>
              <a:ext uri="{FF2B5EF4-FFF2-40B4-BE49-F238E27FC236}">
                <a16:creationId xmlns:a16="http://schemas.microsoft.com/office/drawing/2014/main" id="{23ED9343-6BD2-886A-760B-90CC4D9057C3}"/>
              </a:ext>
            </a:extLst>
          </p:cNvPr>
          <p:cNvGrpSpPr/>
          <p:nvPr/>
        </p:nvGrpSpPr>
        <p:grpSpPr>
          <a:xfrm>
            <a:off x="698500" y="3020965"/>
            <a:ext cx="11776166" cy="2659886"/>
            <a:chOff x="698500" y="3020965"/>
            <a:chExt cx="11776166" cy="2659886"/>
          </a:xfrm>
        </p:grpSpPr>
        <p:sp>
          <p:nvSpPr>
            <p:cNvPr id="33" name="Rectangle 32">
              <a:extLst>
                <a:ext uri="{FF2B5EF4-FFF2-40B4-BE49-F238E27FC236}">
                  <a16:creationId xmlns:a16="http://schemas.microsoft.com/office/drawing/2014/main" id="{B74D257B-BC01-2BD9-0A00-831819F40A83}"/>
                </a:ext>
              </a:extLst>
            </p:cNvPr>
            <p:cNvSpPr/>
            <p:nvPr/>
          </p:nvSpPr>
          <p:spPr>
            <a:xfrm>
              <a:off x="698500" y="5265806"/>
              <a:ext cx="2832797" cy="415045"/>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9324FD97-4CE6-8D64-038A-8EC560CA06E3}"/>
                </a:ext>
              </a:extLst>
            </p:cNvPr>
            <p:cNvCxnSpPr/>
            <p:nvPr/>
          </p:nvCxnSpPr>
          <p:spPr>
            <a:xfrm flipH="1">
              <a:off x="3709697" y="4097115"/>
              <a:ext cx="4267463" cy="1235207"/>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5258570-77DE-AD3B-9646-817F68C49947}"/>
                </a:ext>
              </a:extLst>
            </p:cNvPr>
            <p:cNvSpPr txBox="1"/>
            <p:nvPr/>
          </p:nvSpPr>
          <p:spPr>
            <a:xfrm>
              <a:off x="8533541" y="3020965"/>
              <a:ext cx="3941125" cy="1815882"/>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FSD Managers will sign once they have received the returned form.</a:t>
              </a:r>
            </a:p>
          </p:txBody>
        </p:sp>
      </p:grpSp>
    </p:spTree>
    <p:custDataLst>
      <p:tags r:id="rId1"/>
    </p:custDataLst>
    <p:extLst>
      <p:ext uri="{BB962C8B-B14F-4D97-AF65-F5344CB8AC3E}">
        <p14:creationId xmlns:p14="http://schemas.microsoft.com/office/powerpoint/2010/main" val="3273107894"/>
      </p:ext>
    </p:extLst>
  </p:cSld>
  <p:clrMapOvr>
    <a:masterClrMapping/>
  </p:clrMapOvr>
  <mc:AlternateContent xmlns:mc="http://schemas.openxmlformats.org/markup-compatibility/2006" xmlns:p159="http://schemas.microsoft.com/office/powerpoint/2015/09/main">
    <mc:Choice Requires="p159">
      <p:transition spd="slow" advTm="106521">
        <p159:morph option="byObject"/>
      </p:transition>
    </mc:Choice>
    <mc:Fallback xmlns="">
      <p:transition spd="slow" advTm="1065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 presetClass="exit" presetSubtype="0" fill="hold"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22" presetClass="entr" presetSubtype="2"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righ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right)">
                                      <p:cBhvr>
                                        <p:cTn id="33" dur="500"/>
                                        <p:tgtEl>
                                          <p:spTgt spid="37"/>
                                        </p:tgtEl>
                                      </p:cBhvr>
                                    </p:animEffect>
                                  </p:childTnLst>
                                </p:cTn>
                              </p:par>
                              <p:par>
                                <p:cTn id="34" presetID="1" presetClass="exit" presetSubtype="0" fill="hold" nodeType="withEffect">
                                  <p:stCondLst>
                                    <p:cond delay="0"/>
                                  </p:stCondLst>
                                  <p:childTnLst>
                                    <p:set>
                                      <p:cBhvr>
                                        <p:cTn id="3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2269BFF7-A3C7-82AD-39E0-8DA8716D836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352A56A-A1C0-8E21-27D4-713012592E2E}"/>
              </a:ext>
            </a:extLst>
          </p:cNvPr>
          <p:cNvSpPr/>
          <p:nvPr/>
        </p:nvSpPr>
        <p:spPr>
          <a:xfrm>
            <a:off x="-888783" y="145471"/>
            <a:ext cx="7145445" cy="70681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BD19A-60EC-835A-3766-9E456A2115A4}"/>
              </a:ext>
            </a:extLst>
          </p:cNvPr>
          <p:cNvSpPr>
            <a:spLocks noGrp="1"/>
          </p:cNvSpPr>
          <p:nvPr>
            <p:ph type="title"/>
          </p:nvPr>
        </p:nvSpPr>
        <p:spPr>
          <a:xfrm>
            <a:off x="3915103" y="129048"/>
            <a:ext cx="10668000" cy="1524000"/>
          </a:xfrm>
        </p:spPr>
        <p:txBody>
          <a:bodyPr/>
          <a:lstStyle/>
          <a:p>
            <a:r>
              <a:rPr lang="en-US" sz="6600" dirty="0">
                <a:solidFill>
                  <a:srgbClr val="10253F"/>
                </a:solidFill>
              </a:rPr>
              <a:t>SATURDAY</a:t>
            </a:r>
            <a:br>
              <a:rPr lang="en-US" sz="6600" dirty="0">
                <a:solidFill>
                  <a:srgbClr val="10253F"/>
                </a:solidFill>
              </a:rPr>
            </a:br>
            <a:r>
              <a:rPr lang="en-US" sz="6600" dirty="0">
                <a:solidFill>
                  <a:srgbClr val="10253F"/>
                </a:solidFill>
              </a:rPr>
              <a:t>MENU AT A GLANCE</a:t>
            </a:r>
          </a:p>
        </p:txBody>
      </p:sp>
      <p:pic>
        <p:nvPicPr>
          <p:cNvPr id="5" name="Picture 4">
            <a:extLst>
              <a:ext uri="{FF2B5EF4-FFF2-40B4-BE49-F238E27FC236}">
                <a16:creationId xmlns:a16="http://schemas.microsoft.com/office/drawing/2014/main" id="{48EAF951-413A-2484-DD68-B16B55EB6342}"/>
              </a:ext>
            </a:extLst>
          </p:cNvPr>
          <p:cNvPicPr>
            <a:picLocks noChangeAspect="1"/>
          </p:cNvPicPr>
          <p:nvPr/>
        </p:nvPicPr>
        <p:blipFill>
          <a:blip r:embed="rId4"/>
          <a:stretch>
            <a:fillRect/>
          </a:stretch>
        </p:blipFill>
        <p:spPr>
          <a:xfrm>
            <a:off x="604016" y="936746"/>
            <a:ext cx="4108893" cy="5296928"/>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44C72548-009E-F970-D85C-404524AEF4D2}"/>
              </a:ext>
            </a:extLst>
          </p:cNvPr>
          <p:cNvPicPr>
            <a:picLocks noChangeAspect="1"/>
          </p:cNvPicPr>
          <p:nvPr/>
        </p:nvPicPr>
        <p:blipFill rotWithShape="1">
          <a:blip r:embed="rId5"/>
          <a:srcRect l="7250" t="50000" r="6171" b="5804"/>
          <a:stretch/>
        </p:blipFill>
        <p:spPr>
          <a:xfrm>
            <a:off x="130579" y="2042040"/>
            <a:ext cx="4862647" cy="3200720"/>
          </a:xfrm>
          <a:prstGeom prst="roundRect">
            <a:avLst>
              <a:gd name="adj" fmla="val 8594"/>
            </a:avLst>
          </a:prstGeom>
          <a:solidFill>
            <a:srgbClr val="FFFFFF">
              <a:shade val="85000"/>
            </a:srgbClr>
          </a:solidFill>
          <a:ln>
            <a:noFill/>
          </a:ln>
          <a:effectLst/>
        </p:spPr>
      </p:pic>
      <p:grpSp>
        <p:nvGrpSpPr>
          <p:cNvPr id="19" name="Group 18">
            <a:extLst>
              <a:ext uri="{FF2B5EF4-FFF2-40B4-BE49-F238E27FC236}">
                <a16:creationId xmlns:a16="http://schemas.microsoft.com/office/drawing/2014/main" id="{1D94EEBB-EDF2-E2F5-6E3E-5BF10F58F051}"/>
              </a:ext>
            </a:extLst>
          </p:cNvPr>
          <p:cNvGrpSpPr/>
          <p:nvPr/>
        </p:nvGrpSpPr>
        <p:grpSpPr>
          <a:xfrm>
            <a:off x="177685" y="2626026"/>
            <a:ext cx="11032603" cy="2308324"/>
            <a:chOff x="235673" y="3086192"/>
            <a:chExt cx="11032603" cy="2308324"/>
          </a:xfrm>
        </p:grpSpPr>
        <p:sp>
          <p:nvSpPr>
            <p:cNvPr id="7" name="TextBox 6">
              <a:extLst>
                <a:ext uri="{FF2B5EF4-FFF2-40B4-BE49-F238E27FC236}">
                  <a16:creationId xmlns:a16="http://schemas.microsoft.com/office/drawing/2014/main" id="{031D76ED-AAC7-0C15-79D6-82800A10BD01}"/>
                </a:ext>
              </a:extLst>
            </p:cNvPr>
            <p:cNvSpPr txBox="1"/>
            <p:nvPr/>
          </p:nvSpPr>
          <p:spPr>
            <a:xfrm>
              <a:off x="7798798" y="3086192"/>
              <a:ext cx="3469478" cy="2308324"/>
            </a:xfrm>
            <a:prstGeom prst="rect">
              <a:avLst/>
            </a:prstGeom>
            <a:noFill/>
          </p:spPr>
          <p:txBody>
            <a:bodyPr wrap="square" rtlCol="0">
              <a:spAutoFit/>
            </a:bodyPr>
            <a:lstStyle/>
            <a:p>
              <a:pPr marL="0" indent="0">
                <a:spcBef>
                  <a:spcPts val="0"/>
                </a:spcBef>
                <a:spcAft>
                  <a:spcPts val="1000"/>
                </a:spcAft>
                <a:buNone/>
              </a:pPr>
              <a:r>
                <a:rPr lang="en-US" altLang="en-US" sz="2400" dirty="0">
                  <a:solidFill>
                    <a:srgbClr val="10253F"/>
                  </a:solidFill>
                  <a:latin typeface="Century Gothic" panose="020B0502020202020204" pitchFamily="34" charset="0"/>
                </a:rPr>
                <a:t>FSM will choose from the entrée options provided on the </a:t>
              </a:r>
              <a:r>
                <a:rPr lang="en-US" altLang="en-US" sz="2400" i="1" dirty="0">
                  <a:solidFill>
                    <a:srgbClr val="10253F"/>
                  </a:solidFill>
                  <a:latin typeface="Century Gothic" panose="020B0502020202020204" pitchFamily="34" charset="0"/>
                </a:rPr>
                <a:t>Saturday Recovery Menu </a:t>
              </a:r>
              <a:r>
                <a:rPr lang="en-US" altLang="en-US" sz="2400" dirty="0">
                  <a:solidFill>
                    <a:srgbClr val="10253F"/>
                  </a:solidFill>
                  <a:latin typeface="Century Gothic" panose="020B0502020202020204" pitchFamily="34" charset="0"/>
                </a:rPr>
                <a:t>for Saturday service. </a:t>
              </a:r>
              <a:endParaRPr lang="en-US" altLang="en-US" sz="2400" b="1" dirty="0">
                <a:solidFill>
                  <a:srgbClr val="10253F"/>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4CB55898-FAE4-26A3-4601-9636F228AF6A}"/>
                </a:ext>
              </a:extLst>
            </p:cNvPr>
            <p:cNvSpPr/>
            <p:nvPr/>
          </p:nvSpPr>
          <p:spPr>
            <a:xfrm>
              <a:off x="235673" y="3475270"/>
              <a:ext cx="1172088" cy="529281"/>
            </a:xfrm>
            <a:prstGeom prst="roundRect">
              <a:avLst/>
            </a:prstGeom>
            <a:noFill/>
            <a:ln w="57150">
              <a:solidFill>
                <a:srgbClr val="FFAE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53F"/>
                </a:solidFill>
              </a:endParaRPr>
            </a:p>
          </p:txBody>
        </p:sp>
        <p:cxnSp>
          <p:nvCxnSpPr>
            <p:cNvPr id="10" name="Straight Arrow Connector 9">
              <a:extLst>
                <a:ext uri="{FF2B5EF4-FFF2-40B4-BE49-F238E27FC236}">
                  <a16:creationId xmlns:a16="http://schemas.microsoft.com/office/drawing/2014/main" id="{FA170133-C504-262F-6DA7-B36897711997}"/>
                </a:ext>
              </a:extLst>
            </p:cNvPr>
            <p:cNvCxnSpPr>
              <a:cxnSpLocks/>
            </p:cNvCxnSpPr>
            <p:nvPr/>
          </p:nvCxnSpPr>
          <p:spPr>
            <a:xfrm flipH="1">
              <a:off x="1613329" y="3702736"/>
              <a:ext cx="5865764" cy="78627"/>
            </a:xfrm>
            <a:prstGeom prst="straightConnector1">
              <a:avLst/>
            </a:prstGeom>
            <a:ln w="38100">
              <a:solidFill>
                <a:srgbClr val="FFAE0D"/>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EB12605-C133-847B-A39E-D7D771F0A7B9}"/>
              </a:ext>
            </a:extLst>
          </p:cNvPr>
          <p:cNvSpPr txBox="1"/>
          <p:nvPr/>
        </p:nvSpPr>
        <p:spPr>
          <a:xfrm>
            <a:off x="6601808" y="1783425"/>
            <a:ext cx="5526157" cy="646331"/>
          </a:xfrm>
          <a:prstGeom prst="rect">
            <a:avLst/>
          </a:prstGeom>
          <a:noFill/>
        </p:spPr>
        <p:txBody>
          <a:bodyPr wrap="square" rtlCol="0">
            <a:spAutoFit/>
          </a:bodyPr>
          <a:lstStyle/>
          <a:p>
            <a:r>
              <a:rPr lang="en-US" dirty="0">
                <a:solidFill>
                  <a:srgbClr val="10253F"/>
                </a:solidFill>
              </a:rPr>
              <a:t>The </a:t>
            </a:r>
            <a:r>
              <a:rPr lang="en-US" i="1" dirty="0">
                <a:solidFill>
                  <a:srgbClr val="10253F"/>
                </a:solidFill>
              </a:rPr>
              <a:t>Saturday Recovery Menu </a:t>
            </a:r>
            <a:r>
              <a:rPr lang="en-US" dirty="0">
                <a:solidFill>
                  <a:srgbClr val="10253F"/>
                </a:solidFill>
              </a:rPr>
              <a:t>can be found on the FSD webpage under the Menu tab.</a:t>
            </a:r>
          </a:p>
        </p:txBody>
      </p:sp>
      <p:sp>
        <p:nvSpPr>
          <p:cNvPr id="23" name="TextBox 22">
            <a:extLst>
              <a:ext uri="{FF2B5EF4-FFF2-40B4-BE49-F238E27FC236}">
                <a16:creationId xmlns:a16="http://schemas.microsoft.com/office/drawing/2014/main" id="{40E558BF-1A03-07AA-7F25-6C2CBDEE426F}"/>
              </a:ext>
            </a:extLst>
          </p:cNvPr>
          <p:cNvSpPr txBox="1"/>
          <p:nvPr/>
        </p:nvSpPr>
        <p:spPr>
          <a:xfrm>
            <a:off x="8968135" y="3810966"/>
            <a:ext cx="692818" cy="584775"/>
          </a:xfrm>
          <a:prstGeom prst="rect">
            <a:avLst/>
          </a:prstGeom>
          <a:noFill/>
        </p:spPr>
        <p:txBody>
          <a:bodyPr wrap="none" rtlCol="0">
            <a:spAutoFit/>
          </a:bodyPr>
          <a:lstStyle/>
          <a:p>
            <a:r>
              <a:rPr lang="en-US" sz="3200" b="1" dirty="0">
                <a:solidFill>
                  <a:srgbClr val="10253F"/>
                </a:solidFill>
              </a:rPr>
              <a:t>OR</a:t>
            </a:r>
          </a:p>
        </p:txBody>
      </p:sp>
      <p:grpSp>
        <p:nvGrpSpPr>
          <p:cNvPr id="35" name="Group 34">
            <a:extLst>
              <a:ext uri="{FF2B5EF4-FFF2-40B4-BE49-F238E27FC236}">
                <a16:creationId xmlns:a16="http://schemas.microsoft.com/office/drawing/2014/main" id="{F7BA1555-7F74-DA04-36CB-B41BA35E48AA}"/>
              </a:ext>
            </a:extLst>
          </p:cNvPr>
          <p:cNvGrpSpPr/>
          <p:nvPr/>
        </p:nvGrpSpPr>
        <p:grpSpPr>
          <a:xfrm>
            <a:off x="1391034" y="2579592"/>
            <a:ext cx="10302511" cy="1477328"/>
            <a:chOff x="1362540" y="3010079"/>
            <a:chExt cx="10302511" cy="1477328"/>
          </a:xfrm>
        </p:grpSpPr>
        <p:sp>
          <p:nvSpPr>
            <p:cNvPr id="20" name="Rectangle: Rounded Corners 19">
              <a:extLst>
                <a:ext uri="{FF2B5EF4-FFF2-40B4-BE49-F238E27FC236}">
                  <a16:creationId xmlns:a16="http://schemas.microsoft.com/office/drawing/2014/main" id="{06BAEE4D-F7D1-6C36-3B06-0B62A7838C77}"/>
                </a:ext>
              </a:extLst>
            </p:cNvPr>
            <p:cNvSpPr/>
            <p:nvPr/>
          </p:nvSpPr>
          <p:spPr>
            <a:xfrm>
              <a:off x="1362540" y="3466767"/>
              <a:ext cx="3480662" cy="509867"/>
            </a:xfrm>
            <a:prstGeom prst="roundRect">
              <a:avLst/>
            </a:prstGeom>
            <a:noFill/>
            <a:ln w="38100">
              <a:solidFill>
                <a:srgbClr val="FFAE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253F"/>
                </a:solidFill>
              </a:endParaRPr>
            </a:p>
          </p:txBody>
        </p:sp>
        <p:sp>
          <p:nvSpPr>
            <p:cNvPr id="21" name="TextBox 20">
              <a:extLst>
                <a:ext uri="{FF2B5EF4-FFF2-40B4-BE49-F238E27FC236}">
                  <a16:creationId xmlns:a16="http://schemas.microsoft.com/office/drawing/2014/main" id="{60100CEF-D325-AA8E-F0CA-1B21E2BB8E4C}"/>
                </a:ext>
              </a:extLst>
            </p:cNvPr>
            <p:cNvSpPr txBox="1"/>
            <p:nvPr/>
          </p:nvSpPr>
          <p:spPr>
            <a:xfrm>
              <a:off x="6802404" y="3010079"/>
              <a:ext cx="4862647" cy="1477328"/>
            </a:xfrm>
            <a:prstGeom prst="rect">
              <a:avLst/>
            </a:prstGeom>
            <a:noFill/>
          </p:spPr>
          <p:txBody>
            <a:bodyPr wrap="square" rtlCol="0">
              <a:spAutoFit/>
            </a:bodyPr>
            <a:lstStyle/>
            <a:p>
              <a:r>
                <a:rPr lang="en-US" dirty="0">
                  <a:solidFill>
                    <a:srgbClr val="10253F"/>
                  </a:solidFill>
                </a:rPr>
                <a:t>Once the FSM has chosen an Entrée Option. They will then choose which option they would like to serve. For instance:</a:t>
              </a:r>
            </a:p>
            <a:p>
              <a:endParaRPr lang="en-US" dirty="0">
                <a:solidFill>
                  <a:srgbClr val="10253F"/>
                </a:solidFill>
              </a:endParaRPr>
            </a:p>
            <a:p>
              <a:endParaRPr lang="en-US" dirty="0">
                <a:solidFill>
                  <a:srgbClr val="10253F"/>
                </a:solidFill>
              </a:endParaRPr>
            </a:p>
          </p:txBody>
        </p:sp>
        <p:cxnSp>
          <p:nvCxnSpPr>
            <p:cNvPr id="34" name="Straight Arrow Connector 33">
              <a:extLst>
                <a:ext uri="{FF2B5EF4-FFF2-40B4-BE49-F238E27FC236}">
                  <a16:creationId xmlns:a16="http://schemas.microsoft.com/office/drawing/2014/main" id="{4AC150E6-05B9-AAE0-DD3F-29581F3F5973}"/>
                </a:ext>
              </a:extLst>
            </p:cNvPr>
            <p:cNvCxnSpPr>
              <a:cxnSpLocks/>
              <a:endCxn id="4" idx="3"/>
            </p:cNvCxnSpPr>
            <p:nvPr/>
          </p:nvCxnSpPr>
          <p:spPr>
            <a:xfrm flipH="1">
              <a:off x="4968707" y="3475439"/>
              <a:ext cx="1736873" cy="596605"/>
            </a:xfrm>
            <a:prstGeom prst="straightConnector1">
              <a:avLst/>
            </a:prstGeom>
            <a:ln w="38100">
              <a:solidFill>
                <a:srgbClr val="FFAE0D"/>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D07BAC7B-8C46-64F7-5551-6807A576A30F}"/>
              </a:ext>
            </a:extLst>
          </p:cNvPr>
          <p:cNvSpPr txBox="1"/>
          <p:nvPr/>
        </p:nvSpPr>
        <p:spPr>
          <a:xfrm>
            <a:off x="7632608" y="5384331"/>
            <a:ext cx="3259226" cy="369332"/>
          </a:xfrm>
          <a:prstGeom prst="rect">
            <a:avLst/>
          </a:prstGeom>
          <a:noFill/>
        </p:spPr>
        <p:txBody>
          <a:bodyPr wrap="none" rtlCol="0">
            <a:spAutoFit/>
          </a:bodyPr>
          <a:lstStyle/>
          <a:p>
            <a:r>
              <a:rPr lang="en-US" b="1" dirty="0">
                <a:solidFill>
                  <a:srgbClr val="10253F"/>
                </a:solidFill>
                <a:latin typeface="Century Gothic" panose="020B0502020202020204" pitchFamily="34" charset="0"/>
              </a:rPr>
              <a:t>DO NOT SERVE ALL OPTIONS</a:t>
            </a:r>
          </a:p>
        </p:txBody>
      </p:sp>
      <p:sp>
        <p:nvSpPr>
          <p:cNvPr id="37" name="TextBox 36">
            <a:extLst>
              <a:ext uri="{FF2B5EF4-FFF2-40B4-BE49-F238E27FC236}">
                <a16:creationId xmlns:a16="http://schemas.microsoft.com/office/drawing/2014/main" id="{BDA86BE3-5415-A879-C6EE-D77073B890B4}"/>
              </a:ext>
            </a:extLst>
          </p:cNvPr>
          <p:cNvSpPr txBox="1"/>
          <p:nvPr/>
        </p:nvSpPr>
        <p:spPr>
          <a:xfrm>
            <a:off x="6581621" y="2700450"/>
            <a:ext cx="5465846" cy="1938992"/>
          </a:xfrm>
          <a:prstGeom prst="rect">
            <a:avLst/>
          </a:prstGeom>
          <a:noFill/>
        </p:spPr>
        <p:txBody>
          <a:bodyPr wrap="square" rtlCol="0">
            <a:spAutoFit/>
          </a:bodyPr>
          <a:lstStyle/>
          <a:p>
            <a:pPr algn="ctr"/>
            <a:r>
              <a:rPr lang="en-US" sz="4000" b="1" dirty="0">
                <a:solidFill>
                  <a:srgbClr val="10253F"/>
                </a:solidFill>
                <a:latin typeface="Century Gothic" panose="020B0502020202020204" pitchFamily="34" charset="0"/>
              </a:rPr>
              <a:t>Only ONE Entrée is offered for Supper on Saturdays.</a:t>
            </a:r>
          </a:p>
        </p:txBody>
      </p:sp>
      <p:grpSp>
        <p:nvGrpSpPr>
          <p:cNvPr id="18" name="Group 17">
            <a:extLst>
              <a:ext uri="{FF2B5EF4-FFF2-40B4-BE49-F238E27FC236}">
                <a16:creationId xmlns:a16="http://schemas.microsoft.com/office/drawing/2014/main" id="{C2C1BA33-6556-A13D-0A49-E1E576430A3C}"/>
              </a:ext>
            </a:extLst>
          </p:cNvPr>
          <p:cNvGrpSpPr/>
          <p:nvPr/>
        </p:nvGrpSpPr>
        <p:grpSpPr>
          <a:xfrm>
            <a:off x="6096000" y="2665735"/>
            <a:ext cx="3081445" cy="3003290"/>
            <a:chOff x="6161792" y="2307026"/>
            <a:chExt cx="3081445" cy="3003290"/>
          </a:xfrm>
        </p:grpSpPr>
        <p:pic>
          <p:nvPicPr>
            <p:cNvPr id="1038" name="Picture 14" descr="2,600+ Baguette Sandwich Stock Illustrations, Royalty-Free Vector Graphics &amp; Clip Art - iStock">
              <a:extLst>
                <a:ext uri="{FF2B5EF4-FFF2-40B4-BE49-F238E27FC236}">
                  <a16:creationId xmlns:a16="http://schemas.microsoft.com/office/drawing/2014/main" id="{D0D57EFC-C269-D3D1-9852-DE184F7718EE}"/>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161792" y="2307026"/>
              <a:ext cx="3003290" cy="30032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580FBC3-AC17-C2E0-2E61-0FF17F786E89}"/>
                </a:ext>
              </a:extLst>
            </p:cNvPr>
            <p:cNvSpPr txBox="1"/>
            <p:nvPr/>
          </p:nvSpPr>
          <p:spPr>
            <a:xfrm>
              <a:off x="6264536" y="4427891"/>
              <a:ext cx="2978701" cy="338554"/>
            </a:xfrm>
            <a:prstGeom prst="rect">
              <a:avLst/>
            </a:prstGeom>
            <a:noFill/>
          </p:spPr>
          <p:txBody>
            <a:bodyPr wrap="none" rtlCol="0">
              <a:spAutoFit/>
            </a:bodyPr>
            <a:lstStyle/>
            <a:p>
              <a:r>
                <a:rPr lang="en-US" sz="1600" dirty="0">
                  <a:solidFill>
                    <a:srgbClr val="10253F"/>
                  </a:solidFill>
                  <a:latin typeface="Century Gothic" panose="020B0502020202020204" pitchFamily="34" charset="0"/>
                </a:rPr>
                <a:t>Yellow Submarine Sandwich</a:t>
              </a:r>
            </a:p>
          </p:txBody>
        </p:sp>
      </p:grpSp>
      <p:grpSp>
        <p:nvGrpSpPr>
          <p:cNvPr id="26" name="Group 25">
            <a:extLst>
              <a:ext uri="{FF2B5EF4-FFF2-40B4-BE49-F238E27FC236}">
                <a16:creationId xmlns:a16="http://schemas.microsoft.com/office/drawing/2014/main" id="{DB9383D1-F388-D23B-CD9D-B58A546E6662}"/>
              </a:ext>
            </a:extLst>
          </p:cNvPr>
          <p:cNvGrpSpPr/>
          <p:nvPr/>
        </p:nvGrpSpPr>
        <p:grpSpPr>
          <a:xfrm>
            <a:off x="9761587" y="2801710"/>
            <a:ext cx="2667000" cy="2667000"/>
            <a:chOff x="9400285" y="2607191"/>
            <a:chExt cx="2667000" cy="2667000"/>
          </a:xfrm>
        </p:grpSpPr>
        <p:pic>
          <p:nvPicPr>
            <p:cNvPr id="1036" name="Picture 12" descr="Tuna Fish Sandwich vector - for free download">
              <a:extLst>
                <a:ext uri="{FF2B5EF4-FFF2-40B4-BE49-F238E27FC236}">
                  <a16:creationId xmlns:a16="http://schemas.microsoft.com/office/drawing/2014/main" id="{A3594BEE-F2DA-E727-07C4-99213190120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400285" y="2607191"/>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817D8CA-058D-E852-6C80-8766EBDE68AA}"/>
                </a:ext>
              </a:extLst>
            </p:cNvPr>
            <p:cNvSpPr txBox="1"/>
            <p:nvPr/>
          </p:nvSpPr>
          <p:spPr>
            <a:xfrm>
              <a:off x="9856175" y="4580368"/>
              <a:ext cx="1696298" cy="338554"/>
            </a:xfrm>
            <a:prstGeom prst="rect">
              <a:avLst/>
            </a:prstGeom>
            <a:noFill/>
          </p:spPr>
          <p:txBody>
            <a:bodyPr wrap="none" rtlCol="0">
              <a:spAutoFit/>
            </a:bodyPr>
            <a:lstStyle/>
            <a:p>
              <a:r>
                <a:rPr lang="en-US" sz="1600" dirty="0">
                  <a:solidFill>
                    <a:srgbClr val="10253F"/>
                  </a:solidFill>
                  <a:latin typeface="Century Gothic" panose="020B0502020202020204" pitchFamily="34" charset="0"/>
                </a:rPr>
                <a:t>Tuna Sandwich</a:t>
              </a:r>
            </a:p>
          </p:txBody>
        </p:sp>
      </p:grpSp>
    </p:spTree>
    <p:custDataLst>
      <p:tags r:id="rId1"/>
    </p:custDataLst>
    <p:extLst>
      <p:ext uri="{BB962C8B-B14F-4D97-AF65-F5344CB8AC3E}">
        <p14:creationId xmlns:p14="http://schemas.microsoft.com/office/powerpoint/2010/main" val="2484310608"/>
      </p:ext>
    </p:extLst>
  </p:cSld>
  <p:clrMapOvr>
    <a:masterClrMapping/>
  </p:clrMapOvr>
  <mc:AlternateContent xmlns:mc="http://schemas.openxmlformats.org/markup-compatibility/2006" xmlns:p159="http://schemas.microsoft.com/office/powerpoint/2015/09/main">
    <mc:Choice Requires="p159">
      <p:transition spd="slow" advTm="62691">
        <p159:morph option="byObject"/>
      </p:transition>
    </mc:Choice>
    <mc:Fallback xmlns="">
      <p:transition spd="slow" advTm="626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2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9"/>
                                        </p:tgtEl>
                                        <p:attrNameLst>
                                          <p:attrName>style.visibility</p:attrName>
                                        </p:attrNameLst>
                                      </p:cBhvr>
                                      <p:to>
                                        <p:strVal val="hidden"/>
                                      </p:to>
                                    </p:set>
                                  </p:childTnLst>
                                </p:cTn>
                              </p:par>
                              <p:par>
                                <p:cTn id="16" presetID="22" presetClass="entr" presetSubtype="2"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right)">
                                      <p:cBhvr>
                                        <p:cTn id="18" dur="500"/>
                                        <p:tgtEl>
                                          <p:spTgt spid="35"/>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5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50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2000"/>
                            </p:stCondLst>
                            <p:childTnLst>
                              <p:par>
                                <p:cTn id="32" presetID="26" presetClass="emph" presetSubtype="0" fill="hold" grpId="1" nodeType="afterEffect">
                                  <p:stCondLst>
                                    <p:cond delay="0"/>
                                  </p:stCondLst>
                                  <p:childTnLst>
                                    <p:animEffect transition="out" filter="fade">
                                      <p:cBhvr>
                                        <p:cTn id="33" dur="500" tmFilter="0, 0; .2, .5; .8, .5; 1, 0"/>
                                        <p:tgtEl>
                                          <p:spTgt spid="36"/>
                                        </p:tgtEl>
                                      </p:cBhvr>
                                    </p:animEffect>
                                    <p:animScale>
                                      <p:cBhvr>
                                        <p:cTn id="34" dur="250" autoRev="1" fill="hold"/>
                                        <p:tgtEl>
                                          <p:spTgt spid="36"/>
                                        </p:tgtEl>
                                      </p:cBhvr>
                                      <p:by x="105000" y="105000"/>
                                    </p:animScale>
                                  </p:childTnLst>
                                </p:cTn>
                              </p:par>
                            </p:childTnLst>
                          </p:cTn>
                        </p:par>
                        <p:par>
                          <p:cTn id="35" fill="hold">
                            <p:stCondLst>
                              <p:cond delay="2500"/>
                            </p:stCondLst>
                            <p:childTnLst>
                              <p:par>
                                <p:cTn id="36" presetID="26" presetClass="emph" presetSubtype="0" fill="hold" grpId="2" nodeType="afterEffect">
                                  <p:stCondLst>
                                    <p:cond delay="0"/>
                                  </p:stCondLst>
                                  <p:childTnLst>
                                    <p:animEffect transition="out" filter="fade">
                                      <p:cBhvr>
                                        <p:cTn id="37" dur="500" tmFilter="0, 0; .2, .5; .8, .5; 1, 0"/>
                                        <p:tgtEl>
                                          <p:spTgt spid="36"/>
                                        </p:tgtEl>
                                      </p:cBhvr>
                                    </p:animEffect>
                                    <p:animScale>
                                      <p:cBhvr>
                                        <p:cTn id="38" dur="250" autoRev="1" fill="hold"/>
                                        <p:tgtEl>
                                          <p:spTgt spid="3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6" grpId="0"/>
      <p:bldP spid="36" grpId="1"/>
      <p:bldP spid="36" grpId="2"/>
      <p:bldP spid="36" grpId="3"/>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179632" y="1186895"/>
            <a:ext cx="5359275"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SATURDAY AFTER SERVICE OVERVIEW</a:t>
            </a:r>
          </a:p>
        </p:txBody>
      </p:sp>
    </p:spTree>
    <p:extLst>
      <p:ext uri="{BB962C8B-B14F-4D97-AF65-F5344CB8AC3E}">
        <p14:creationId xmlns:p14="http://schemas.microsoft.com/office/powerpoint/2010/main" val="49409023"/>
      </p:ext>
    </p:extLst>
  </p:cSld>
  <p:clrMapOvr>
    <a:masterClrMapping/>
  </p:clrMapOvr>
  <mc:AlternateContent xmlns:mc="http://schemas.openxmlformats.org/markup-compatibility/2006" xmlns:p159="http://schemas.microsoft.com/office/powerpoint/2015/09/main">
    <mc:Choice Requires="p159">
      <p:transition spd="slow" advTm="12540">
        <p159:morph option="byObject"/>
      </p:transition>
    </mc:Choice>
    <mc:Fallback xmlns="">
      <p:transition spd="slow" advTm="1254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C920298-48BF-EFC9-181A-FF42CCB074D0}"/>
              </a:ext>
            </a:extLst>
          </p:cNvPr>
          <p:cNvGrpSpPr/>
          <p:nvPr/>
        </p:nvGrpSpPr>
        <p:grpSpPr>
          <a:xfrm>
            <a:off x="-266700" y="-1368425"/>
            <a:ext cx="12458700" cy="6175623"/>
            <a:chOff x="0" y="-1457325"/>
            <a:chExt cx="12458700" cy="6175623"/>
          </a:xfrm>
        </p:grpSpPr>
        <p:pic>
          <p:nvPicPr>
            <p:cNvPr id="11" name="Picture 10">
              <a:extLst>
                <a:ext uri="{FF2B5EF4-FFF2-40B4-BE49-F238E27FC236}">
                  <a16:creationId xmlns:a16="http://schemas.microsoft.com/office/drawing/2014/main" id="{034DC4CC-24C9-4CE6-1FDF-59CC8D81A4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2" name="Rectangle 11">
              <a:extLst>
                <a:ext uri="{FF2B5EF4-FFF2-40B4-BE49-F238E27FC236}">
                  <a16:creationId xmlns:a16="http://schemas.microsoft.com/office/drawing/2014/main" id="{96E50801-2EE5-8177-A7B0-7C7920874ED7}"/>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135495-75EE-1473-7ADF-33280C6DDFED}"/>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47375-A153-EB42-901F-A85C904B0756}"/>
                </a:ext>
              </a:extLst>
            </p:cNvPr>
            <p:cNvSpPr/>
            <p:nvPr/>
          </p:nvSpPr>
          <p:spPr>
            <a:xfrm>
              <a:off x="1809750" y="3493507"/>
              <a:ext cx="1676400" cy="923925"/>
            </a:xfrm>
            <a:prstGeom prst="rect">
              <a:avLst/>
            </a:prstGeom>
            <a:blipFill dpi="0" rotWithShape="1">
              <a:blip r:embed="rId4">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9F3CBDFF-6AFF-673B-5A0A-CA2EF8F45CED}"/>
                </a:ext>
              </a:extLst>
            </p:cNvPr>
            <p:cNvSpPr/>
            <p:nvPr/>
          </p:nvSpPr>
          <p:spPr>
            <a:xfrm rot="16200000">
              <a:off x="-556462" y="796088"/>
              <a:ext cx="5761123" cy="1295400"/>
            </a:xfrm>
            <a:prstGeom prst="flowChartManualOperation">
              <a:avLst/>
            </a:prstGeom>
            <a:gradFill flip="none" rotWithShape="1">
              <a:gsLst>
                <a:gs pos="0">
                  <a:srgbClr val="FFF5E0">
                    <a:shade val="30000"/>
                    <a:satMod val="115000"/>
                  </a:srgbClr>
                </a:gs>
                <a:gs pos="50000">
                  <a:srgbClr val="FFF5E0">
                    <a:shade val="67500"/>
                    <a:satMod val="115000"/>
                  </a:srgbClr>
                </a:gs>
                <a:gs pos="100000">
                  <a:srgbClr val="FFF5E0">
                    <a:shade val="100000"/>
                    <a:satMod val="115000"/>
                  </a:srgbClr>
                </a:gs>
              </a:gsLst>
              <a:lin ang="18900000" scaled="1"/>
              <a:tileRect/>
            </a:gradFill>
            <a:ln w="9525">
              <a:solidFill>
                <a:srgbClr val="3D2E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Input 18">
              <a:extLst>
                <a:ext uri="{FF2B5EF4-FFF2-40B4-BE49-F238E27FC236}">
                  <a16:creationId xmlns:a16="http://schemas.microsoft.com/office/drawing/2014/main" id="{EF4EA559-2422-0200-E5F5-171E373D1616}"/>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anual Input 20">
              <a:extLst>
                <a:ext uri="{FF2B5EF4-FFF2-40B4-BE49-F238E27FC236}">
                  <a16:creationId xmlns:a16="http://schemas.microsoft.com/office/drawing/2014/main" id="{124E824C-2BFC-3912-7C9C-5C1D37B89241}"/>
                </a:ext>
              </a:extLst>
            </p:cNvPr>
            <p:cNvSpPr/>
            <p:nvPr/>
          </p:nvSpPr>
          <p:spPr>
            <a:xfrm>
              <a:off x="3456333" y="3015495"/>
              <a:ext cx="731354" cy="551005"/>
            </a:xfrm>
            <a:prstGeom prst="flowChartManualInput">
              <a:avLst/>
            </a:prstGeom>
            <a:solidFill>
              <a:srgbClr val="CCCCCC"/>
            </a:solidFill>
            <a:ln>
              <a:solidFill>
                <a:srgbClr val="2C3234"/>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113D527-9EB4-0993-8F41-8A86713E5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D0C1B7D-06A8-927D-729B-D0B1C76D0B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5" descr="A screenshot of a computer&#10;&#10;Description automatically generated">
            <a:extLst>
              <a:ext uri="{FF2B5EF4-FFF2-40B4-BE49-F238E27FC236}">
                <a16:creationId xmlns:a16="http://schemas.microsoft.com/office/drawing/2014/main" id="{09C0F237-3BC0-11BE-7EBC-E10C6ED0957A}"/>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pic>
        <p:nvPicPr>
          <p:cNvPr id="7" name="Picture 6">
            <a:extLst>
              <a:ext uri="{FF2B5EF4-FFF2-40B4-BE49-F238E27FC236}">
                <a16:creationId xmlns:a16="http://schemas.microsoft.com/office/drawing/2014/main" id="{3515B51D-CF8B-E15D-16F1-0D27F51E3970}"/>
              </a:ext>
            </a:extLst>
          </p:cNvPr>
          <p:cNvPicPr>
            <a:picLocks noChangeAspect="1"/>
          </p:cNvPicPr>
          <p:nvPr/>
        </p:nvPicPr>
        <p:blipFill>
          <a:blip r:embed="rId9"/>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6" name="Rectangle 45">
            <a:extLst>
              <a:ext uri="{FF2B5EF4-FFF2-40B4-BE49-F238E27FC236}">
                <a16:creationId xmlns:a16="http://schemas.microsoft.com/office/drawing/2014/main" id="{7C2CFDF6-C4E2-6AA9-AFF1-EBC0EBB833CC}"/>
              </a:ext>
            </a:extLst>
          </p:cNvPr>
          <p:cNvSpPr/>
          <p:nvPr/>
        </p:nvSpPr>
        <p:spPr>
          <a:xfrm>
            <a:off x="2718013" y="-19142"/>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EAEA"/>
              </a:solidFill>
            </a:endParaRPr>
          </a:p>
        </p:txBody>
      </p:sp>
      <p:sp>
        <p:nvSpPr>
          <p:cNvPr id="9" name="TextBox 8">
            <a:extLst>
              <a:ext uri="{FF2B5EF4-FFF2-40B4-BE49-F238E27FC236}">
                <a16:creationId xmlns:a16="http://schemas.microsoft.com/office/drawing/2014/main" id="{0B3B0FC8-70CA-68CB-95D6-76C950C9CED9}"/>
              </a:ext>
            </a:extLst>
          </p:cNvPr>
          <p:cNvSpPr txBox="1"/>
          <p:nvPr/>
        </p:nvSpPr>
        <p:spPr>
          <a:xfrm>
            <a:off x="2705100" y="-70601"/>
            <a:ext cx="7343519" cy="1200329"/>
          </a:xfrm>
          <a:prstGeom prst="rect">
            <a:avLst/>
          </a:prstGeom>
          <a:noFill/>
        </p:spPr>
        <p:txBody>
          <a:bodyPr wrap="square" rtlCol="0">
            <a:spAutoFit/>
          </a:bodyPr>
          <a:lstStyle/>
          <a:p>
            <a:pPr algn="ctr"/>
            <a:r>
              <a:rPr lang="en-US" sz="2400" dirty="0">
                <a:solidFill>
                  <a:srgbClr val="EAEAEA"/>
                </a:solidFill>
                <a:latin typeface="+mj-lt"/>
              </a:rPr>
              <a:t>Saturday Program staff will leave all left over items in the designated refrigeration unit for pick up on </a:t>
            </a:r>
            <a:br>
              <a:rPr lang="en-US" sz="2400" dirty="0">
                <a:solidFill>
                  <a:srgbClr val="EAEAEA"/>
                </a:solidFill>
                <a:latin typeface="+mj-lt"/>
              </a:rPr>
            </a:br>
            <a:r>
              <a:rPr lang="en-US" sz="2400" dirty="0">
                <a:solidFill>
                  <a:srgbClr val="EAEAEA"/>
                </a:solidFill>
                <a:latin typeface="+mj-lt"/>
              </a:rPr>
              <a:t>the following Monday</a:t>
            </a:r>
          </a:p>
        </p:txBody>
      </p:sp>
      <p:grpSp>
        <p:nvGrpSpPr>
          <p:cNvPr id="57" name="Group 56">
            <a:extLst>
              <a:ext uri="{FF2B5EF4-FFF2-40B4-BE49-F238E27FC236}">
                <a16:creationId xmlns:a16="http://schemas.microsoft.com/office/drawing/2014/main" id="{D1262369-AB3C-062A-D913-962558A87F16}"/>
              </a:ext>
            </a:extLst>
          </p:cNvPr>
          <p:cNvGrpSpPr/>
          <p:nvPr/>
        </p:nvGrpSpPr>
        <p:grpSpPr>
          <a:xfrm>
            <a:off x="3317822" y="3173076"/>
            <a:ext cx="1162050" cy="1119863"/>
            <a:chOff x="7954133" y="3385451"/>
            <a:chExt cx="1879355" cy="1499337"/>
          </a:xfrm>
        </p:grpSpPr>
        <p:sp>
          <p:nvSpPr>
            <p:cNvPr id="58" name="Cube 57">
              <a:extLst>
                <a:ext uri="{FF2B5EF4-FFF2-40B4-BE49-F238E27FC236}">
                  <a16:creationId xmlns:a16="http://schemas.microsoft.com/office/drawing/2014/main" id="{4C5E2C32-9CA3-C5D8-0891-78F543F0EEEA}"/>
                </a:ext>
              </a:extLst>
            </p:cNvPr>
            <p:cNvSpPr/>
            <p:nvPr/>
          </p:nvSpPr>
          <p:spPr>
            <a:xfrm>
              <a:off x="7954133" y="3385451"/>
              <a:ext cx="1810774" cy="1499337"/>
            </a:xfrm>
            <a:prstGeom prst="cube">
              <a:avLst/>
            </a:prstGeom>
            <a:solidFill>
              <a:srgbClr val="C00000"/>
            </a:solidFill>
            <a:ln w="9525">
              <a:solidFill>
                <a:srgbClr val="0F0C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AEAEA"/>
                </a:solidFill>
                <a:effectLst/>
                <a:uLnTx/>
                <a:uFillTx/>
                <a:latin typeface="Calibri"/>
                <a:ea typeface="+mn-ea"/>
                <a:cs typeface="+mn-cs"/>
              </a:endParaRPr>
            </a:p>
          </p:txBody>
        </p:sp>
        <p:pic>
          <p:nvPicPr>
            <p:cNvPr id="59" name="Picture 58">
              <a:extLst>
                <a:ext uri="{FF2B5EF4-FFF2-40B4-BE49-F238E27FC236}">
                  <a16:creationId xmlns:a16="http://schemas.microsoft.com/office/drawing/2014/main" id="{D6A60DDF-ACD8-D92B-CEAE-B443E2099956}"/>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60" name="Block Arc 59">
              <a:extLst>
                <a:ext uri="{FF2B5EF4-FFF2-40B4-BE49-F238E27FC236}">
                  <a16:creationId xmlns:a16="http://schemas.microsoft.com/office/drawing/2014/main" id="{05683215-2362-CA32-4A78-6BFDD1969876}"/>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Calibri"/>
                <a:ea typeface="+mn-ea"/>
                <a:cs typeface="+mn-cs"/>
              </a:endParaRPr>
            </a:p>
          </p:txBody>
        </p:sp>
        <p:sp>
          <p:nvSpPr>
            <p:cNvPr id="61" name="Parallelogram 60">
              <a:extLst>
                <a:ext uri="{FF2B5EF4-FFF2-40B4-BE49-F238E27FC236}">
                  <a16:creationId xmlns:a16="http://schemas.microsoft.com/office/drawing/2014/main" id="{5A991D57-8849-560F-95CC-1ADBD6A65EE7}"/>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AEAEA"/>
                </a:solidFill>
                <a:effectLst/>
                <a:uLnTx/>
                <a:uFillTx/>
                <a:latin typeface="Calibri"/>
                <a:ea typeface="+mn-ea"/>
                <a:cs typeface="+mn-cs"/>
              </a:endParaRPr>
            </a:p>
          </p:txBody>
        </p:sp>
      </p:grpSp>
      <p:grpSp>
        <p:nvGrpSpPr>
          <p:cNvPr id="1029" name="Group 1028">
            <a:extLst>
              <a:ext uri="{FF2B5EF4-FFF2-40B4-BE49-F238E27FC236}">
                <a16:creationId xmlns:a16="http://schemas.microsoft.com/office/drawing/2014/main" id="{842640E2-3E82-5DD4-3A4B-8BF3C2E2B4B1}"/>
              </a:ext>
            </a:extLst>
          </p:cNvPr>
          <p:cNvGrpSpPr/>
          <p:nvPr/>
        </p:nvGrpSpPr>
        <p:grpSpPr>
          <a:xfrm>
            <a:off x="4317084" y="3465469"/>
            <a:ext cx="1146300" cy="582464"/>
            <a:chOff x="5445025" y="4921153"/>
            <a:chExt cx="1146300" cy="582464"/>
          </a:xfrm>
        </p:grpSpPr>
        <p:grpSp>
          <p:nvGrpSpPr>
            <p:cNvPr id="1031" name="Group 1030">
              <a:extLst>
                <a:ext uri="{FF2B5EF4-FFF2-40B4-BE49-F238E27FC236}">
                  <a16:creationId xmlns:a16="http://schemas.microsoft.com/office/drawing/2014/main" id="{81EB29B1-9DB7-FD4E-473D-19A4C3DF5569}"/>
                </a:ext>
              </a:extLst>
            </p:cNvPr>
            <p:cNvGrpSpPr/>
            <p:nvPr/>
          </p:nvGrpSpPr>
          <p:grpSpPr>
            <a:xfrm>
              <a:off x="5445025" y="4921153"/>
              <a:ext cx="1146300" cy="582464"/>
              <a:chOff x="4133610" y="1855168"/>
              <a:chExt cx="1719477" cy="910892"/>
            </a:xfrm>
          </p:grpSpPr>
          <p:sp>
            <p:nvSpPr>
              <p:cNvPr id="1033" name="Cube 1032">
                <a:extLst>
                  <a:ext uri="{FF2B5EF4-FFF2-40B4-BE49-F238E27FC236}">
                    <a16:creationId xmlns:a16="http://schemas.microsoft.com/office/drawing/2014/main" id="{1A84ED39-63C5-C3FF-361E-9B674090C6C8}"/>
                  </a:ext>
                </a:extLst>
              </p:cNvPr>
              <p:cNvSpPr/>
              <p:nvPr/>
            </p:nvSpPr>
            <p:spPr>
              <a:xfrm>
                <a:off x="4133610" y="1855168"/>
                <a:ext cx="1712797" cy="910892"/>
              </a:xfrm>
              <a:prstGeom prst="cube">
                <a:avLst>
                  <a:gd name="adj" fmla="val 50195"/>
                </a:avLst>
              </a:prstGeom>
              <a:solidFill>
                <a:srgbClr val="0033CC"/>
              </a:solidFill>
              <a:ln>
                <a:solidFill>
                  <a:srgbClr val="0F0C0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AEAEA"/>
                  </a:solidFill>
                  <a:effectLst/>
                  <a:uLnTx/>
                  <a:uFillTx/>
                  <a:latin typeface="Calibri"/>
                  <a:ea typeface="+mn-ea"/>
                  <a:cs typeface="+mn-cs"/>
                </a:endParaRPr>
              </a:p>
            </p:txBody>
          </p:sp>
          <p:sp>
            <p:nvSpPr>
              <p:cNvPr id="1034" name="Block Arc 1033">
                <a:extLst>
                  <a:ext uri="{FF2B5EF4-FFF2-40B4-BE49-F238E27FC236}">
                    <a16:creationId xmlns:a16="http://schemas.microsoft.com/office/drawing/2014/main" id="{AF55DF0D-EF9C-1200-8AE4-A2022646AD1D}"/>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Calibri"/>
                  <a:ea typeface="+mn-ea"/>
                  <a:cs typeface="+mn-cs"/>
                </a:endParaRPr>
              </a:p>
            </p:txBody>
          </p:sp>
        </p:grpSp>
        <p:pic>
          <p:nvPicPr>
            <p:cNvPr id="1032" name="Picture 1031">
              <a:extLst>
                <a:ext uri="{FF2B5EF4-FFF2-40B4-BE49-F238E27FC236}">
                  <a16:creationId xmlns:a16="http://schemas.microsoft.com/office/drawing/2014/main" id="{8B87C849-9871-8F41-6B48-6604268FFF6A}"/>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scene3d>
              <a:camera prst="perspectiveRelaxed"/>
              <a:lightRig rig="threePt" dir="t"/>
            </a:scene3d>
          </p:spPr>
        </p:pic>
      </p:grpSp>
      <p:pic>
        <p:nvPicPr>
          <p:cNvPr id="1060" name="Picture 6" descr="Vector Garbage Garbage Heap Cartoon Garbage Png Transparent Clipart Images">
            <a:extLst>
              <a:ext uri="{FF2B5EF4-FFF2-40B4-BE49-F238E27FC236}">
                <a16:creationId xmlns:a16="http://schemas.microsoft.com/office/drawing/2014/main" id="{E246131A-B864-D259-2552-BCB426314AD0}"/>
              </a:ext>
            </a:extLst>
          </p:cNvPr>
          <p:cNvPicPr>
            <a:picLocks noChangeAspect="1" noChangeArrowheads="1"/>
          </p:cNvPicPr>
          <p:nvPr/>
        </p:nvPicPr>
        <p:blipFill>
          <a:blip r:embed="rId12" cstate="email">
            <a:alphaModFix/>
            <a:extLst>
              <a:ext uri="{28A0092B-C50C-407E-A947-70E740481C1C}">
                <a14:useLocalDpi xmlns:a14="http://schemas.microsoft.com/office/drawing/2010/main"/>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7FA0D7B-B646-D099-B73A-D3E9CCAFE02C}"/>
              </a:ext>
            </a:extLst>
          </p:cNvPr>
          <p:cNvSpPr/>
          <p:nvPr/>
        </p:nvSpPr>
        <p:spPr>
          <a:xfrm>
            <a:off x="3281090" y="3799539"/>
            <a:ext cx="2168247" cy="551005"/>
          </a:xfrm>
          <a:prstGeom prst="rect">
            <a:avLst/>
          </a:prstGeom>
          <a:solidFill>
            <a:srgbClr val="F2F2F2"/>
          </a:solidFill>
          <a:ln w="12700">
            <a:solidFill>
              <a:srgbClr val="2C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EAEA"/>
              </a:solidFill>
            </a:endParaRPr>
          </a:p>
        </p:txBody>
      </p:sp>
      <p:sp>
        <p:nvSpPr>
          <p:cNvPr id="1035" name="TextBox 1034">
            <a:extLst>
              <a:ext uri="{FF2B5EF4-FFF2-40B4-BE49-F238E27FC236}">
                <a16:creationId xmlns:a16="http://schemas.microsoft.com/office/drawing/2014/main" id="{D4853513-023B-6D15-38BF-49C26A0CF3DC}"/>
              </a:ext>
            </a:extLst>
          </p:cNvPr>
          <p:cNvSpPr txBox="1"/>
          <p:nvPr/>
        </p:nvSpPr>
        <p:spPr>
          <a:xfrm>
            <a:off x="2631331" y="76521"/>
            <a:ext cx="7491056" cy="830997"/>
          </a:xfrm>
          <a:prstGeom prst="rect">
            <a:avLst/>
          </a:prstGeom>
          <a:noFill/>
        </p:spPr>
        <p:txBody>
          <a:bodyPr wrap="square" rtlCol="0">
            <a:spAutoFit/>
          </a:bodyPr>
          <a:lstStyle/>
          <a:p>
            <a:pPr algn="ctr"/>
            <a:r>
              <a:rPr lang="en-US" sz="2400" dirty="0">
                <a:solidFill>
                  <a:srgbClr val="EAEAEA"/>
                </a:solidFill>
                <a:latin typeface="+mj-lt"/>
              </a:rPr>
              <a:t>Only whole untampered with fruits and non-perishable items will be returned to stock.</a:t>
            </a:r>
          </a:p>
        </p:txBody>
      </p:sp>
      <p:pic>
        <p:nvPicPr>
          <p:cNvPr id="1037" name="Picture 1036" descr="Download High Quality sandwich clipart cartoon Transparent PNG Images - Art Prim clip arts 2019">
            <a:extLst>
              <a:ext uri="{FF2B5EF4-FFF2-40B4-BE49-F238E27FC236}">
                <a16:creationId xmlns:a16="http://schemas.microsoft.com/office/drawing/2014/main" id="{39902EA1-D6E6-BD52-38FD-9DE7D9810A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140889">
            <a:off x="4458631" y="2980660"/>
            <a:ext cx="609025" cy="45026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038">
            <a:extLst>
              <a:ext uri="{FF2B5EF4-FFF2-40B4-BE49-F238E27FC236}">
                <a16:creationId xmlns:a16="http://schemas.microsoft.com/office/drawing/2014/main" id="{80C3B1C9-8453-713F-3AC4-2370ED1B5A6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5641417" y="2862569"/>
            <a:ext cx="825572" cy="688112"/>
          </a:xfrm>
          <a:prstGeom prst="rect">
            <a:avLst/>
          </a:prstGeom>
          <a:effectLst>
            <a:outerShdw blurRad="50800" dist="38100" dir="2700000" algn="tl" rotWithShape="0">
              <a:prstClr val="black">
                <a:alpha val="40000"/>
              </a:prstClr>
            </a:outerShdw>
          </a:effectLst>
        </p:spPr>
      </p:pic>
      <p:pic>
        <p:nvPicPr>
          <p:cNvPr id="1038" name="Picture 1037" descr="Cinnamon Toast Crunch™ Cereal Single Serve Cup 2 oz | General Mills  Foodservice">
            <a:extLst>
              <a:ext uri="{FF2B5EF4-FFF2-40B4-BE49-F238E27FC236}">
                <a16:creationId xmlns:a16="http://schemas.microsoft.com/office/drawing/2014/main" id="{4662C74D-0026-420C-3B4A-FAB3221A301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4068686" y="2936379"/>
            <a:ext cx="659268" cy="6625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035" descr="Apple Cartoon Fruit Cartoon Of Apples Transparent | My XXX Hot Girl">
            <a:extLst>
              <a:ext uri="{FF2B5EF4-FFF2-40B4-BE49-F238E27FC236}">
                <a16:creationId xmlns:a16="http://schemas.microsoft.com/office/drawing/2014/main" id="{0B75BA65-5591-E9E7-2A9A-36BB8958A2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648922" flipH="1">
            <a:off x="5847841" y="3049942"/>
            <a:ext cx="491150" cy="47803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80C07B18-1914-817F-E069-C29DEDC81193}"/>
              </a:ext>
            </a:extLst>
          </p:cNvPr>
          <p:cNvGrpSpPr/>
          <p:nvPr/>
        </p:nvGrpSpPr>
        <p:grpSpPr>
          <a:xfrm>
            <a:off x="12689739" y="3037303"/>
            <a:ext cx="3154339" cy="2828195"/>
            <a:chOff x="6935661" y="3096296"/>
            <a:chExt cx="3154339" cy="2928170"/>
          </a:xfrm>
        </p:grpSpPr>
        <p:grpSp>
          <p:nvGrpSpPr>
            <p:cNvPr id="17" name="Group 16">
              <a:extLst>
                <a:ext uri="{FF2B5EF4-FFF2-40B4-BE49-F238E27FC236}">
                  <a16:creationId xmlns:a16="http://schemas.microsoft.com/office/drawing/2014/main" id="{57BB82FD-763A-09EC-B331-246552F4DB96}"/>
                </a:ext>
              </a:extLst>
            </p:cNvPr>
            <p:cNvGrpSpPr/>
            <p:nvPr/>
          </p:nvGrpSpPr>
          <p:grpSpPr>
            <a:xfrm>
              <a:off x="6935661" y="3535334"/>
              <a:ext cx="3154339" cy="2489132"/>
              <a:chOff x="6999514" y="3611694"/>
              <a:chExt cx="3154339" cy="2489132"/>
            </a:xfrm>
          </p:grpSpPr>
          <p:sp>
            <p:nvSpPr>
              <p:cNvPr id="16" name="Freeform: Shape 15">
                <a:extLst>
                  <a:ext uri="{FF2B5EF4-FFF2-40B4-BE49-F238E27FC236}">
                    <a16:creationId xmlns:a16="http://schemas.microsoft.com/office/drawing/2014/main" id="{101762EF-2719-772F-3931-398EFBBA5C73}"/>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descr="Cartoon Technician Silhouette Illustration - Car tires png download - 1300*1283 - Free ...">
                <a:extLst>
                  <a:ext uri="{FF2B5EF4-FFF2-40B4-BE49-F238E27FC236}">
                    <a16:creationId xmlns:a16="http://schemas.microsoft.com/office/drawing/2014/main" id="{B617B435-1127-C135-85B1-36C0202BF1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artoon Technician Silhouette Illustration - Car tires png download - 1300*1283 - Free ...">
                <a:extLst>
                  <a:ext uri="{FF2B5EF4-FFF2-40B4-BE49-F238E27FC236}">
                    <a16:creationId xmlns:a16="http://schemas.microsoft.com/office/drawing/2014/main" id="{3EA0D79E-1EA4-2D35-32F4-63A569F88D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0" name="Flowchart: Delay 19">
              <a:extLst>
                <a:ext uri="{FF2B5EF4-FFF2-40B4-BE49-F238E27FC236}">
                  <a16:creationId xmlns:a16="http://schemas.microsoft.com/office/drawing/2014/main" id="{5287CA75-9AC8-AAD6-89D5-FF74F0764A2A}"/>
                </a:ext>
              </a:extLst>
            </p:cNvPr>
            <p:cNvSpPr/>
            <p:nvPr/>
          </p:nvSpPr>
          <p:spPr>
            <a:xfrm rot="16200000">
              <a:off x="9747283" y="3203109"/>
              <a:ext cx="448282" cy="234656"/>
            </a:xfrm>
            <a:prstGeom prst="flowChartDelay">
              <a:avLst/>
            </a:pr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a:extLst>
              <a:ext uri="{FF2B5EF4-FFF2-40B4-BE49-F238E27FC236}">
                <a16:creationId xmlns:a16="http://schemas.microsoft.com/office/drawing/2014/main" id="{61890D26-675D-E225-DD4A-46EFB82D1A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flipH="1">
            <a:off x="15418638" y="1030350"/>
            <a:ext cx="2168247" cy="48550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7760D88-264E-E3E7-5CB0-65CC4D92BB51}"/>
              </a:ext>
            </a:extLst>
          </p:cNvPr>
          <p:cNvGrpSpPr/>
          <p:nvPr/>
        </p:nvGrpSpPr>
        <p:grpSpPr>
          <a:xfrm>
            <a:off x="3929271" y="2615666"/>
            <a:ext cx="1447366" cy="931672"/>
            <a:chOff x="6915310" y="2593386"/>
            <a:chExt cx="1447366" cy="931672"/>
          </a:xfrm>
        </p:grpSpPr>
        <p:sp>
          <p:nvSpPr>
            <p:cNvPr id="33" name="Rectangle 32">
              <a:extLst>
                <a:ext uri="{FF2B5EF4-FFF2-40B4-BE49-F238E27FC236}">
                  <a16:creationId xmlns:a16="http://schemas.microsoft.com/office/drawing/2014/main" id="{B175298B-A8AA-8FE8-07C5-8A404A92B856}"/>
                </a:ext>
              </a:extLst>
            </p:cNvPr>
            <p:cNvSpPr/>
            <p:nvPr/>
          </p:nvSpPr>
          <p:spPr>
            <a:xfrm>
              <a:off x="6985660" y="2593386"/>
              <a:ext cx="1316187" cy="931672"/>
            </a:xfrm>
            <a:prstGeom prst="rect">
              <a:avLst/>
            </a:prstGeom>
            <a:solidFill>
              <a:srgbClr val="C00000"/>
            </a:solidFill>
            <a:ln w="12700">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sp>
          <p:nvSpPr>
            <p:cNvPr id="35" name="Flowchart: Delay 34">
              <a:extLst>
                <a:ext uri="{FF2B5EF4-FFF2-40B4-BE49-F238E27FC236}">
                  <a16:creationId xmlns:a16="http://schemas.microsoft.com/office/drawing/2014/main" id="{584B0E7B-6F50-A6EC-DBD6-353460F0732B}"/>
                </a:ext>
              </a:extLst>
            </p:cNvPr>
            <p:cNvSpPr/>
            <p:nvPr/>
          </p:nvSpPr>
          <p:spPr>
            <a:xfrm rot="16918763">
              <a:off x="6723054" y="3031169"/>
              <a:ext cx="440617" cy="56105"/>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sp>
          <p:nvSpPr>
            <p:cNvPr id="47" name="Flowchart: Delay 46">
              <a:extLst>
                <a:ext uri="{FF2B5EF4-FFF2-40B4-BE49-F238E27FC236}">
                  <a16:creationId xmlns:a16="http://schemas.microsoft.com/office/drawing/2014/main" id="{C9F7DE17-CC93-D401-85D1-094553D8EE26}"/>
                </a:ext>
              </a:extLst>
            </p:cNvPr>
            <p:cNvSpPr/>
            <p:nvPr/>
          </p:nvSpPr>
          <p:spPr>
            <a:xfrm rot="15713191">
              <a:off x="8114315" y="2971996"/>
              <a:ext cx="440617" cy="56105"/>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pic>
          <p:nvPicPr>
            <p:cNvPr id="34" name="Picture 33">
              <a:extLst>
                <a:ext uri="{FF2B5EF4-FFF2-40B4-BE49-F238E27FC236}">
                  <a16:creationId xmlns:a16="http://schemas.microsoft.com/office/drawing/2014/main" id="{E5F380B8-4F63-3349-6D60-161105C5BD03}"/>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grpSp>
      <p:grpSp>
        <p:nvGrpSpPr>
          <p:cNvPr id="48" name="Group 47">
            <a:extLst>
              <a:ext uri="{FF2B5EF4-FFF2-40B4-BE49-F238E27FC236}">
                <a16:creationId xmlns:a16="http://schemas.microsoft.com/office/drawing/2014/main" id="{0EAABF69-F8FB-3BF5-706A-A11770FE1008}"/>
              </a:ext>
            </a:extLst>
          </p:cNvPr>
          <p:cNvGrpSpPr/>
          <p:nvPr/>
        </p:nvGrpSpPr>
        <p:grpSpPr>
          <a:xfrm>
            <a:off x="5342362" y="2851368"/>
            <a:ext cx="1417769" cy="683691"/>
            <a:chOff x="8345464" y="3043872"/>
            <a:chExt cx="1417769" cy="491462"/>
          </a:xfrm>
        </p:grpSpPr>
        <p:sp>
          <p:nvSpPr>
            <p:cNvPr id="49" name="Rectangle 48">
              <a:extLst>
                <a:ext uri="{FF2B5EF4-FFF2-40B4-BE49-F238E27FC236}">
                  <a16:creationId xmlns:a16="http://schemas.microsoft.com/office/drawing/2014/main" id="{AB11BE5C-D510-FE87-57E0-854850D94612}"/>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EAEA"/>
                </a:solidFill>
              </a:endParaRPr>
            </a:p>
          </p:txBody>
        </p:sp>
        <p:pic>
          <p:nvPicPr>
            <p:cNvPr id="50" name="Picture 49">
              <a:extLst>
                <a:ext uri="{FF2B5EF4-FFF2-40B4-BE49-F238E27FC236}">
                  <a16:creationId xmlns:a16="http://schemas.microsoft.com/office/drawing/2014/main" id="{66BD905F-CA38-15B5-EEA1-D2A1A446EDB1}"/>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51" name="Flowchart: Delay 50">
              <a:extLst>
                <a:ext uri="{FF2B5EF4-FFF2-40B4-BE49-F238E27FC236}">
                  <a16:creationId xmlns:a16="http://schemas.microsoft.com/office/drawing/2014/main" id="{9552335B-FF9F-B137-9191-DE6D9B2B6FAA}"/>
                </a:ext>
              </a:extLst>
            </p:cNvPr>
            <p:cNvSpPr/>
            <p:nvPr/>
          </p:nvSpPr>
          <p:spPr>
            <a:xfrm rot="16918763">
              <a:off x="8251630" y="3240881"/>
              <a:ext cx="234811" cy="47143"/>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sp>
          <p:nvSpPr>
            <p:cNvPr id="52" name="Flowchart: Delay 51">
              <a:extLst>
                <a:ext uri="{FF2B5EF4-FFF2-40B4-BE49-F238E27FC236}">
                  <a16:creationId xmlns:a16="http://schemas.microsoft.com/office/drawing/2014/main" id="{61F369B6-ADE6-AFD9-493E-4D41E44F3536}"/>
                </a:ext>
              </a:extLst>
            </p:cNvPr>
            <p:cNvSpPr/>
            <p:nvPr/>
          </p:nvSpPr>
          <p:spPr>
            <a:xfrm rot="15471230">
              <a:off x="9622256" y="3256127"/>
              <a:ext cx="234811" cy="47143"/>
            </a:xfrm>
            <a:prstGeom prst="flowChartDelay">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EAEA"/>
                </a:solidFill>
              </a:endParaRPr>
            </a:p>
          </p:txBody>
        </p:sp>
      </p:grpSp>
      <p:pic>
        <p:nvPicPr>
          <p:cNvPr id="56" name="Picture 2">
            <a:extLst>
              <a:ext uri="{FF2B5EF4-FFF2-40B4-BE49-F238E27FC236}">
                <a16:creationId xmlns:a16="http://schemas.microsoft.com/office/drawing/2014/main" id="{566FF672-ECD9-21AA-35D3-582F22001768}"/>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093197" y="1323498"/>
            <a:ext cx="1189702" cy="4663803"/>
          </a:xfrm>
          <a:prstGeom prst="rect">
            <a:avLst/>
          </a:prstGeom>
          <a:noFill/>
          <a:extLst>
            <a:ext uri="{909E8E84-426E-40DD-AFC4-6F175D3DCCD1}">
              <a14:hiddenFill xmlns:a14="http://schemas.microsoft.com/office/drawing/2010/main">
                <a:solidFill>
                  <a:srgbClr val="FFFFFF"/>
                </a:solidFill>
              </a14:hiddenFill>
            </a:ext>
          </a:extLst>
        </p:spPr>
      </p:pic>
      <p:sp>
        <p:nvSpPr>
          <p:cNvPr id="1059" name="TextBox 1058">
            <a:extLst>
              <a:ext uri="{FF2B5EF4-FFF2-40B4-BE49-F238E27FC236}">
                <a16:creationId xmlns:a16="http://schemas.microsoft.com/office/drawing/2014/main" id="{C50D83F7-7F5F-7091-E46A-5E98BE49F8C4}"/>
              </a:ext>
            </a:extLst>
          </p:cNvPr>
          <p:cNvSpPr txBox="1"/>
          <p:nvPr/>
        </p:nvSpPr>
        <p:spPr>
          <a:xfrm>
            <a:off x="8610440" y="2077035"/>
            <a:ext cx="1627240" cy="369332"/>
          </a:xfrm>
          <a:prstGeom prst="rect">
            <a:avLst/>
          </a:prstGeom>
          <a:solidFill>
            <a:srgbClr val="002060"/>
          </a:solidFill>
        </p:spPr>
        <p:txBody>
          <a:bodyPr wrap="none" rtlCol="0">
            <a:spAutoFit/>
          </a:bodyPr>
          <a:lstStyle/>
          <a:p>
            <a:r>
              <a:rPr lang="en-US" dirty="0">
                <a:solidFill>
                  <a:srgbClr val="EAEAEA"/>
                </a:solidFill>
                <a:latin typeface="+mj-lt"/>
              </a:rPr>
              <a:t>Return to Stock</a:t>
            </a:r>
          </a:p>
        </p:txBody>
      </p:sp>
      <p:sp>
        <p:nvSpPr>
          <p:cNvPr id="1061" name="TextBox 1060">
            <a:extLst>
              <a:ext uri="{FF2B5EF4-FFF2-40B4-BE49-F238E27FC236}">
                <a16:creationId xmlns:a16="http://schemas.microsoft.com/office/drawing/2014/main" id="{3884B542-BC62-7F47-CD1D-B0592C4F8C68}"/>
              </a:ext>
            </a:extLst>
          </p:cNvPr>
          <p:cNvSpPr txBox="1"/>
          <p:nvPr/>
        </p:nvSpPr>
        <p:spPr>
          <a:xfrm>
            <a:off x="580409" y="3520839"/>
            <a:ext cx="875304" cy="369332"/>
          </a:xfrm>
          <a:prstGeom prst="rect">
            <a:avLst/>
          </a:prstGeom>
          <a:solidFill>
            <a:srgbClr val="002060"/>
          </a:solidFill>
        </p:spPr>
        <p:txBody>
          <a:bodyPr wrap="none" rtlCol="0">
            <a:spAutoFit/>
          </a:bodyPr>
          <a:lstStyle/>
          <a:p>
            <a:r>
              <a:rPr lang="en-US" dirty="0">
                <a:solidFill>
                  <a:srgbClr val="EAEAEA"/>
                </a:solidFill>
                <a:latin typeface="+mj-lt"/>
              </a:rPr>
              <a:t>Discard</a:t>
            </a:r>
          </a:p>
        </p:txBody>
      </p:sp>
      <p:sp>
        <p:nvSpPr>
          <p:cNvPr id="1062" name="TextBox 1061">
            <a:extLst>
              <a:ext uri="{FF2B5EF4-FFF2-40B4-BE49-F238E27FC236}">
                <a16:creationId xmlns:a16="http://schemas.microsoft.com/office/drawing/2014/main" id="{F70FA2D2-D429-6321-7FCB-92E6FDF28E27}"/>
              </a:ext>
            </a:extLst>
          </p:cNvPr>
          <p:cNvSpPr txBox="1"/>
          <p:nvPr/>
        </p:nvSpPr>
        <p:spPr>
          <a:xfrm>
            <a:off x="3838670" y="230410"/>
            <a:ext cx="5674951" cy="523220"/>
          </a:xfrm>
          <a:prstGeom prst="rect">
            <a:avLst/>
          </a:prstGeom>
          <a:noFill/>
        </p:spPr>
        <p:txBody>
          <a:bodyPr wrap="none" rtlCol="0">
            <a:spAutoFit/>
          </a:bodyPr>
          <a:lstStyle/>
          <a:p>
            <a:r>
              <a:rPr lang="en-US" sz="2800" dirty="0">
                <a:solidFill>
                  <a:srgbClr val="EAEAEA"/>
                </a:solidFill>
                <a:latin typeface="Century Gothic" panose="020B0502020202020204" pitchFamily="34" charset="0"/>
              </a:rPr>
              <a:t>All other items will be discarded</a:t>
            </a:r>
          </a:p>
        </p:txBody>
      </p:sp>
    </p:spTree>
    <p:custDataLst>
      <p:tags r:id="rId1"/>
    </p:custDataLst>
    <p:extLst>
      <p:ext uri="{BB962C8B-B14F-4D97-AF65-F5344CB8AC3E}">
        <p14:creationId xmlns:p14="http://schemas.microsoft.com/office/powerpoint/2010/main" val="3194783656"/>
      </p:ext>
    </p:extLst>
  </p:cSld>
  <p:clrMapOvr>
    <a:masterClrMapping/>
  </p:clrMapOvr>
  <mc:AlternateContent xmlns:mc="http://schemas.openxmlformats.org/markup-compatibility/2006" xmlns:p14="http://schemas.microsoft.com/office/powerpoint/2010/main">
    <mc:Choice Requires="p14">
      <p:transition p14:dur="0" advTm="53111"/>
    </mc:Choice>
    <mc:Fallback xmlns="">
      <p:transition advTm="5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4.375E-6 3.33333E-6 L -0.72084 0.01805 " pathEditMode="relative" rAng="0" ptsTypes="AA">
                                      <p:cBhvr>
                                        <p:cTn id="9" dur="3000" fill="hold"/>
                                        <p:tgtEl>
                                          <p:spTgt spid="1026"/>
                                        </p:tgtEl>
                                        <p:attrNameLst>
                                          <p:attrName>ppt_x</p:attrName>
                                          <p:attrName>ppt_y</p:attrName>
                                        </p:attrNameLst>
                                      </p:cBhvr>
                                      <p:rCtr x="-36042" y="903"/>
                                    </p:animMotion>
                                  </p:childTnLst>
                                </p:cTn>
                              </p:par>
                              <p:par>
                                <p:cTn id="10" presetID="42" presetClass="path" presetSubtype="0" accel="50000" decel="50000" fill="hold" nodeType="withEffect">
                                  <p:stCondLst>
                                    <p:cond delay="0"/>
                                  </p:stCondLst>
                                  <p:childTnLst>
                                    <p:animMotion origin="layout" path="M -2.29167E-6 -4.07407E-6 L -0.72317 0.01274 " pathEditMode="relative" rAng="0" ptsTypes="AA">
                                      <p:cBhvr>
                                        <p:cTn id="11" dur="3000" fill="hold"/>
                                        <p:tgtEl>
                                          <p:spTgt spid="45"/>
                                        </p:tgtEl>
                                        <p:attrNameLst>
                                          <p:attrName>ppt_x</p:attrName>
                                          <p:attrName>ppt_y</p:attrName>
                                        </p:attrNameLst>
                                      </p:cBhvr>
                                      <p:rCtr x="-36159" y="625"/>
                                    </p:animMotion>
                                  </p:childTnLst>
                                </p:cTn>
                              </p:par>
                            </p:childTnLst>
                          </p:cTn>
                        </p:par>
                        <p:par>
                          <p:cTn id="12" fill="hold">
                            <p:stCondLst>
                              <p:cond delay="3000"/>
                            </p:stCondLst>
                            <p:childTnLst>
                              <p:par>
                                <p:cTn id="13" presetID="1" presetClass="exit" presetSubtype="0" fill="hold" nodeType="afterEffect">
                                  <p:stCondLst>
                                    <p:cond delay="0"/>
                                  </p:stCondLst>
                                  <p:childTnLst>
                                    <p:set>
                                      <p:cBhvr>
                                        <p:cTn id="14" dur="1" fill="hold">
                                          <p:stCondLst>
                                            <p:cond delay="0"/>
                                          </p:stCondLst>
                                        </p:cTn>
                                        <p:tgtEl>
                                          <p:spTgt spid="5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2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par>
                          <p:cTn id="21" fill="hold">
                            <p:stCondLst>
                              <p:cond delay="3000"/>
                            </p:stCondLst>
                            <p:childTnLst>
                              <p:par>
                                <p:cTn id="22" presetID="1" presetClass="exit"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35"/>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38"/>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036"/>
                                        </p:tgtEl>
                                        <p:attrNameLst>
                                          <p:attrName>style.visibility</p:attrName>
                                        </p:attrNameLst>
                                      </p:cBhvr>
                                      <p:to>
                                        <p:strVal val="visible"/>
                                      </p:to>
                                    </p:set>
                                  </p:childTnLst>
                                </p:cTn>
                              </p:par>
                            </p:childTnLst>
                          </p:cTn>
                        </p:par>
                        <p:par>
                          <p:cTn id="39" fill="hold">
                            <p:stCondLst>
                              <p:cond delay="0"/>
                            </p:stCondLst>
                            <p:childTnLst>
                              <p:par>
                                <p:cTn id="40" presetID="42" presetClass="path" presetSubtype="0" accel="50000" decel="50000" fill="hold" nodeType="afterEffect">
                                  <p:stCondLst>
                                    <p:cond delay="0"/>
                                  </p:stCondLst>
                                  <p:childTnLst>
                                    <p:animMotion origin="layout" path="M 4.16667E-7 1.85185E-6 L 0.00352 -0.20671 " pathEditMode="relative" rAng="0" ptsTypes="AA">
                                      <p:cBhvr>
                                        <p:cTn id="41" dur="2000" fill="hold"/>
                                        <p:tgtEl>
                                          <p:spTgt spid="1036"/>
                                        </p:tgtEl>
                                        <p:attrNameLst>
                                          <p:attrName>ppt_x</p:attrName>
                                          <p:attrName>ppt_y</p:attrName>
                                        </p:attrNameLst>
                                      </p:cBhvr>
                                      <p:rCtr x="169" y="-10347"/>
                                    </p:animMotion>
                                  </p:childTnLst>
                                </p:cTn>
                              </p:par>
                              <p:par>
                                <p:cTn id="42" presetID="42" presetClass="path" presetSubtype="0" accel="50000" decel="50000" fill="hold" nodeType="withEffect">
                                  <p:stCondLst>
                                    <p:cond delay="0"/>
                                  </p:stCondLst>
                                  <p:childTnLst>
                                    <p:animMotion origin="layout" path="M 2.91667E-6 1.11111E-6 L 0.00104 -0.16412 " pathEditMode="relative" rAng="0" ptsTypes="AA">
                                      <p:cBhvr>
                                        <p:cTn id="43" dur="2000" fill="hold"/>
                                        <p:tgtEl>
                                          <p:spTgt spid="1038"/>
                                        </p:tgtEl>
                                        <p:attrNameLst>
                                          <p:attrName>ppt_x</p:attrName>
                                          <p:attrName>ppt_y</p:attrName>
                                        </p:attrNameLst>
                                      </p:cBhvr>
                                      <p:rCtr x="52" y="-8218"/>
                                    </p:animMotion>
                                  </p:childTnLst>
                                </p:cTn>
                              </p:par>
                            </p:childTnLst>
                          </p:cTn>
                        </p:par>
                        <p:par>
                          <p:cTn id="44" fill="hold">
                            <p:stCondLst>
                              <p:cond delay="2000"/>
                            </p:stCondLst>
                            <p:childTnLst>
                              <p:par>
                                <p:cTn id="45" presetID="42" presetClass="path" presetSubtype="0" accel="50000" decel="50000" fill="hold" nodeType="afterEffect">
                                  <p:stCondLst>
                                    <p:cond delay="0"/>
                                  </p:stCondLst>
                                  <p:childTnLst>
                                    <p:animMotion origin="layout" path="M 0.00351 -0.20671 L 0.30026 -0.0338 " pathEditMode="relative" rAng="0" ptsTypes="AA">
                                      <p:cBhvr>
                                        <p:cTn id="46" dur="2000" fill="hold"/>
                                        <p:tgtEl>
                                          <p:spTgt spid="1036"/>
                                        </p:tgtEl>
                                        <p:attrNameLst>
                                          <p:attrName>ppt_x</p:attrName>
                                          <p:attrName>ppt_y</p:attrName>
                                        </p:attrNameLst>
                                      </p:cBhvr>
                                      <p:rCtr x="14961" y="7569"/>
                                    </p:animMotion>
                                  </p:childTnLst>
                                </p:cTn>
                              </p:par>
                              <p:par>
                                <p:cTn id="47" presetID="42" presetClass="path" presetSubtype="0" accel="50000" decel="50000" fill="hold" nodeType="withEffect">
                                  <p:stCondLst>
                                    <p:cond delay="0"/>
                                  </p:stCondLst>
                                  <p:childTnLst>
                                    <p:animMotion origin="layout" path="M 0.00104 -0.16412 L 0.37995 -0.03681 " pathEditMode="relative" rAng="0" ptsTypes="AA">
                                      <p:cBhvr>
                                        <p:cTn id="48" dur="2000" fill="hold"/>
                                        <p:tgtEl>
                                          <p:spTgt spid="1038"/>
                                        </p:tgtEl>
                                        <p:attrNameLst>
                                          <p:attrName>ppt_x</p:attrName>
                                          <p:attrName>ppt_y</p:attrName>
                                        </p:attrNameLst>
                                      </p:cBhvr>
                                      <p:rCtr x="18945" y="6366"/>
                                    </p:animMotion>
                                  </p:childTnLst>
                                </p:cTn>
                              </p:par>
                              <p:par>
                                <p:cTn id="49" presetID="1" presetClass="entr" presetSubtype="0" fill="hold" grpId="0" nodeType="withEffect">
                                  <p:stCondLst>
                                    <p:cond delay="0"/>
                                  </p:stCondLst>
                                  <p:childTnLst>
                                    <p:set>
                                      <p:cBhvr>
                                        <p:cTn id="50" dur="1" fill="hold">
                                          <p:stCondLst>
                                            <p:cond delay="0"/>
                                          </p:stCondLst>
                                        </p:cTn>
                                        <p:tgtEl>
                                          <p:spTgt spid="10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9"/>
                                        </p:tgtEl>
                                        <p:attrNameLst>
                                          <p:attrName>style.visibility</p:attrName>
                                        </p:attrNameLst>
                                      </p:cBhvr>
                                      <p:to>
                                        <p:strVal val="visible"/>
                                      </p:to>
                                    </p:set>
                                  </p:childTnLst>
                                </p:cTn>
                              </p:par>
                            </p:childTnLst>
                          </p:cTn>
                        </p:par>
                        <p:par>
                          <p:cTn id="57" fill="hold">
                            <p:stCondLst>
                              <p:cond delay="0"/>
                            </p:stCondLst>
                            <p:childTnLst>
                              <p:par>
                                <p:cTn id="58" presetID="1" presetClass="exit" presetSubtype="0" fill="hold" grpId="1" nodeType="afterEffect">
                                  <p:stCondLst>
                                    <p:cond delay="0"/>
                                  </p:stCondLst>
                                  <p:childTnLst>
                                    <p:set>
                                      <p:cBhvr>
                                        <p:cTn id="59" dur="1" fill="hold">
                                          <p:stCondLst>
                                            <p:cond delay="0"/>
                                          </p:stCondLst>
                                        </p:cTn>
                                        <p:tgtEl>
                                          <p:spTgt spid="1035"/>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1062"/>
                                        </p:tgtEl>
                                        <p:attrNameLst>
                                          <p:attrName>style.visibility</p:attrName>
                                        </p:attrNameLst>
                                      </p:cBhvr>
                                      <p:to>
                                        <p:strVal val="visible"/>
                                      </p:to>
                                    </p:set>
                                  </p:childTnLst>
                                </p:cTn>
                              </p:par>
                              <p:par>
                                <p:cTn id="62" presetID="42" presetClass="path" presetSubtype="0" accel="50000" decel="50000" fill="hold" nodeType="withEffect">
                                  <p:stCondLst>
                                    <p:cond delay="0"/>
                                  </p:stCondLst>
                                  <p:childTnLst>
                                    <p:animMotion origin="layout" path="M 0.00039 0.00763 L -0.00625 -0.1676 " pathEditMode="relative" rAng="0" ptsTypes="AA">
                                      <p:cBhvr>
                                        <p:cTn id="63" dur="2000" fill="hold"/>
                                        <p:tgtEl>
                                          <p:spTgt spid="1037"/>
                                        </p:tgtEl>
                                        <p:attrNameLst>
                                          <p:attrName>ppt_x</p:attrName>
                                          <p:attrName>ppt_y</p:attrName>
                                        </p:attrNameLst>
                                      </p:cBhvr>
                                      <p:rCtr x="-339" y="-8773"/>
                                    </p:animMotion>
                                  </p:childTnLst>
                                </p:cTn>
                              </p:par>
                              <p:par>
                                <p:cTn id="64" presetID="42" presetClass="path" presetSubtype="0" accel="50000" decel="50000" fill="hold" nodeType="withEffect">
                                  <p:stCondLst>
                                    <p:cond delay="0"/>
                                  </p:stCondLst>
                                  <p:childTnLst>
                                    <p:animMotion origin="layout" path="M -4.58333E-6 -2.59259E-6 L 0.01446 -0.20231 " pathEditMode="relative" rAng="0" ptsTypes="AA">
                                      <p:cBhvr>
                                        <p:cTn id="65" dur="2000" fill="hold"/>
                                        <p:tgtEl>
                                          <p:spTgt spid="1039"/>
                                        </p:tgtEl>
                                        <p:attrNameLst>
                                          <p:attrName>ppt_x</p:attrName>
                                          <p:attrName>ppt_y</p:attrName>
                                        </p:attrNameLst>
                                      </p:cBhvr>
                                      <p:rCtr x="716" y="-10116"/>
                                    </p:animMotion>
                                  </p:childTnLst>
                                </p:cTn>
                              </p:par>
                            </p:childTnLst>
                          </p:cTn>
                        </p:par>
                        <p:par>
                          <p:cTn id="66" fill="hold">
                            <p:stCondLst>
                              <p:cond delay="2000"/>
                            </p:stCondLst>
                            <p:childTnLst>
                              <p:par>
                                <p:cTn id="67" presetID="42" presetClass="path" presetSubtype="0" accel="50000" decel="50000" fill="hold" nodeType="afterEffect">
                                  <p:stCondLst>
                                    <p:cond delay="0"/>
                                  </p:stCondLst>
                                  <p:childTnLst>
                                    <p:animMotion origin="layout" path="M -0.00625 -0.16759 L -0.30717 0.22176 " pathEditMode="relative" rAng="0" ptsTypes="AA">
                                      <p:cBhvr>
                                        <p:cTn id="68" dur="2000" fill="hold"/>
                                        <p:tgtEl>
                                          <p:spTgt spid="1037"/>
                                        </p:tgtEl>
                                        <p:attrNameLst>
                                          <p:attrName>ppt_x</p:attrName>
                                          <p:attrName>ppt_y</p:attrName>
                                        </p:attrNameLst>
                                      </p:cBhvr>
                                      <p:rCtr x="-15078" y="19306"/>
                                    </p:animMotion>
                                  </p:childTnLst>
                                </p:cTn>
                              </p:par>
                              <p:par>
                                <p:cTn id="69" presetID="42" presetClass="path" presetSubtype="0" accel="50000" decel="50000" fill="hold" nodeType="withEffect">
                                  <p:stCondLst>
                                    <p:cond delay="0"/>
                                  </p:stCondLst>
                                  <p:childTnLst>
                                    <p:animMotion origin="layout" path="M 0.00664 -0.19491 L -0.39192 0.19167 " pathEditMode="relative" rAng="0" ptsTypes="AA">
                                      <p:cBhvr>
                                        <p:cTn id="70" dur="2000" fill="hold"/>
                                        <p:tgtEl>
                                          <p:spTgt spid="1039"/>
                                        </p:tgtEl>
                                        <p:attrNameLst>
                                          <p:attrName>ppt_x</p:attrName>
                                          <p:attrName>ppt_y</p:attrName>
                                        </p:attrNameLst>
                                      </p:cBhvr>
                                      <p:rCtr x="-19987" y="18889"/>
                                    </p:animMotion>
                                  </p:childTnLst>
                                </p:cTn>
                              </p:par>
                              <p:par>
                                <p:cTn id="71" presetID="1" presetClass="entr" presetSubtype="0" fill="hold" grpId="0" nodeType="withEffect">
                                  <p:stCondLst>
                                    <p:cond delay="0"/>
                                  </p:stCondLst>
                                  <p:childTnLst>
                                    <p:set>
                                      <p:cBhvr>
                                        <p:cTn id="72" dur="1" fill="hold">
                                          <p:stCondLst>
                                            <p:cond delay="0"/>
                                          </p:stCondLst>
                                        </p:cTn>
                                        <p:tgtEl>
                                          <p:spTgt spid="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35" grpId="0"/>
      <p:bldP spid="1035" grpId="1"/>
      <p:bldP spid="1059" grpId="0" animBg="1"/>
      <p:bldP spid="1061" grpId="0" animBg="1"/>
      <p:bldP spid="106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22609" y="-1270454"/>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4"/>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5934174" y="228058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a:ln w="9525">
              <a:noFill/>
            </a:ln>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w="9525">
              <a:solidFill>
                <a:schemeClr val="accent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w="9525">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7369844" y="2826108"/>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F0C0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F0C0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ln>
              <a:solidFill>
                <a:srgbClr val="0F0C09"/>
              </a:solidFill>
            </a:ln>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281090" y="3799539"/>
            <a:ext cx="2168247" cy="551005"/>
          </a:xfrm>
          <a:prstGeom prst="rect">
            <a:avLst/>
          </a:prstGeom>
          <a:solidFill>
            <a:srgbClr val="F2F2F2"/>
          </a:solidFill>
          <a:ln w="6350">
            <a:solidFill>
              <a:srgbClr val="6D6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11"/>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7" name="Group 36">
            <a:extLst>
              <a:ext uri="{FF2B5EF4-FFF2-40B4-BE49-F238E27FC236}">
                <a16:creationId xmlns:a16="http://schemas.microsoft.com/office/drawing/2014/main" id="{1279E485-B12E-3BC4-1F30-25805929B0CC}"/>
              </a:ext>
            </a:extLst>
          </p:cNvPr>
          <p:cNvGrpSpPr/>
          <p:nvPr/>
        </p:nvGrpSpPr>
        <p:grpSpPr>
          <a:xfrm>
            <a:off x="12282393" y="2999152"/>
            <a:ext cx="3154339" cy="2828195"/>
            <a:chOff x="6935661" y="3096296"/>
            <a:chExt cx="3154339" cy="2928170"/>
          </a:xfrm>
        </p:grpSpPr>
        <p:grpSp>
          <p:nvGrpSpPr>
            <p:cNvPr id="38" name="Group 37">
              <a:extLst>
                <a:ext uri="{FF2B5EF4-FFF2-40B4-BE49-F238E27FC236}">
                  <a16:creationId xmlns:a16="http://schemas.microsoft.com/office/drawing/2014/main" id="{D2435C83-DBA8-78FA-13A9-5F246F7E8961}"/>
                </a:ext>
              </a:extLst>
            </p:cNvPr>
            <p:cNvGrpSpPr/>
            <p:nvPr/>
          </p:nvGrpSpPr>
          <p:grpSpPr>
            <a:xfrm>
              <a:off x="6935661" y="3535334"/>
              <a:ext cx="3154339" cy="2489132"/>
              <a:chOff x="6999514" y="3611694"/>
              <a:chExt cx="3154339" cy="2489132"/>
            </a:xfrm>
          </p:grpSpPr>
          <p:sp>
            <p:nvSpPr>
              <p:cNvPr id="40" name="Freeform: Shape 39">
                <a:extLst>
                  <a:ext uri="{FF2B5EF4-FFF2-40B4-BE49-F238E27FC236}">
                    <a16:creationId xmlns:a16="http://schemas.microsoft.com/office/drawing/2014/main" id="{9424041C-6F55-388B-7589-4A1239A47A4F}"/>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Cartoon Technician Silhouette Illustration - Car tires png download - 1300*1283 - Free ...">
                <a:extLst>
                  <a:ext uri="{FF2B5EF4-FFF2-40B4-BE49-F238E27FC236}">
                    <a16:creationId xmlns:a16="http://schemas.microsoft.com/office/drawing/2014/main" id="{BBD1C645-57AB-4B37-A937-E4CF660FA2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4" descr="Cartoon Technician Silhouette Illustration - Car tires png download - 1300*1283 - Free ...">
                <a:extLst>
                  <a:ext uri="{FF2B5EF4-FFF2-40B4-BE49-F238E27FC236}">
                    <a16:creationId xmlns:a16="http://schemas.microsoft.com/office/drawing/2014/main" id="{571E6C35-77E4-D992-A40E-A4B8FA44C2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Flowchart: Delay 38">
              <a:extLst>
                <a:ext uri="{FF2B5EF4-FFF2-40B4-BE49-F238E27FC236}">
                  <a16:creationId xmlns:a16="http://schemas.microsoft.com/office/drawing/2014/main" id="{FC2CF904-F57A-7F05-8995-8C3994FB1F08}"/>
                </a:ext>
              </a:extLst>
            </p:cNvPr>
            <p:cNvSpPr/>
            <p:nvPr/>
          </p:nvSpPr>
          <p:spPr>
            <a:xfrm rot="16200000">
              <a:off x="9747283" y="3203109"/>
              <a:ext cx="448282" cy="234656"/>
            </a:xfrm>
            <a:prstGeom prst="flowChartDelay">
              <a:avLst/>
            </a:prstGeom>
            <a:solidFill>
              <a:srgbClr val="2C323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sp>
        <p:nvSpPr>
          <p:cNvPr id="3" name="Rectangle 2">
            <a:extLst>
              <a:ext uri="{FF2B5EF4-FFF2-40B4-BE49-F238E27FC236}">
                <a16:creationId xmlns:a16="http://schemas.microsoft.com/office/drawing/2014/main" id="{CE42B848-FD3B-B09F-E5AA-C7B0AA574C64}"/>
              </a:ext>
            </a:extLst>
          </p:cNvPr>
          <p:cNvSpPr/>
          <p:nvPr/>
        </p:nvSpPr>
        <p:spPr>
          <a:xfrm>
            <a:off x="2749191" y="57914"/>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B625767-87CD-40FB-105E-0F30D8D35DBB}"/>
              </a:ext>
            </a:extLst>
          </p:cNvPr>
          <p:cNvSpPr txBox="1"/>
          <p:nvPr/>
        </p:nvSpPr>
        <p:spPr>
          <a:xfrm>
            <a:off x="2917494" y="105890"/>
            <a:ext cx="7234572" cy="1077218"/>
          </a:xfrm>
          <a:prstGeom prst="rect">
            <a:avLst/>
          </a:prstGeom>
          <a:noFill/>
        </p:spPr>
        <p:txBody>
          <a:bodyPr wrap="square" rtlCol="0">
            <a:spAutoFit/>
          </a:bodyPr>
          <a:lstStyle/>
          <a:p>
            <a:pPr algn="ctr"/>
            <a:r>
              <a:rPr lang="en-US" sz="3200" dirty="0">
                <a:solidFill>
                  <a:schemeClr val="bg1"/>
                </a:solidFill>
                <a:latin typeface="+mj-lt"/>
              </a:rPr>
              <a:t>In the event Saturday service meal items are left out of the refrigeration unit</a:t>
            </a:r>
          </a:p>
        </p:txBody>
      </p:sp>
      <p:sp>
        <p:nvSpPr>
          <p:cNvPr id="30" name="Parallelogram 29">
            <a:extLst>
              <a:ext uri="{FF2B5EF4-FFF2-40B4-BE49-F238E27FC236}">
                <a16:creationId xmlns:a16="http://schemas.microsoft.com/office/drawing/2014/main" id="{586B692D-4588-A6B1-A3E3-18781053760B}"/>
              </a:ext>
            </a:extLst>
          </p:cNvPr>
          <p:cNvSpPr/>
          <p:nvPr/>
        </p:nvSpPr>
        <p:spPr>
          <a:xfrm>
            <a:off x="5997499" y="2307416"/>
            <a:ext cx="991798" cy="219120"/>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lowchart: Data 30">
            <a:extLst>
              <a:ext uri="{FF2B5EF4-FFF2-40B4-BE49-F238E27FC236}">
                <a16:creationId xmlns:a16="http://schemas.microsoft.com/office/drawing/2014/main" id="{71882CC6-9C4F-A534-4E31-C7E71D11A047}"/>
              </a:ext>
            </a:extLst>
          </p:cNvPr>
          <p:cNvSpPr/>
          <p:nvPr/>
        </p:nvSpPr>
        <p:spPr>
          <a:xfrm flipH="1">
            <a:off x="6006741" y="1766811"/>
            <a:ext cx="1022426" cy="508199"/>
          </a:xfrm>
          <a:prstGeom prst="flowChartInputOutput">
            <a:avLst/>
          </a:prstGeom>
          <a:solidFill>
            <a:srgbClr val="C00000"/>
          </a:solidFill>
          <a:ln w="952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A2D2FFA-68DE-5EC5-5ACD-91E85A73A989}"/>
              </a:ext>
            </a:extLst>
          </p:cNvPr>
          <p:cNvSpPr/>
          <p:nvPr/>
        </p:nvSpPr>
        <p:spPr>
          <a:xfrm>
            <a:off x="7449308" y="2836916"/>
            <a:ext cx="1002887" cy="267479"/>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lowchart: Data 33">
            <a:extLst>
              <a:ext uri="{FF2B5EF4-FFF2-40B4-BE49-F238E27FC236}">
                <a16:creationId xmlns:a16="http://schemas.microsoft.com/office/drawing/2014/main" id="{067EC220-8CEB-EFAE-3CFA-66637D2738C0}"/>
              </a:ext>
            </a:extLst>
          </p:cNvPr>
          <p:cNvSpPr/>
          <p:nvPr/>
        </p:nvSpPr>
        <p:spPr>
          <a:xfrm flipH="1">
            <a:off x="7461187" y="2316863"/>
            <a:ext cx="1050504" cy="508199"/>
          </a:xfrm>
          <a:prstGeom prst="flowChartInputOutput">
            <a:avLst/>
          </a:prstGeom>
          <a:solidFill>
            <a:srgbClr val="0029A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876956D-F0E5-5E46-BC8D-44AA50FA18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flipH="1">
            <a:off x="15011292" y="974319"/>
            <a:ext cx="2052647" cy="49276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57 Free Sandwich Clipart - Cliparting.com">
            <a:extLst>
              <a:ext uri="{FF2B5EF4-FFF2-40B4-BE49-F238E27FC236}">
                <a16:creationId xmlns:a16="http://schemas.microsoft.com/office/drawing/2014/main" id="{47A248CD-29FF-9109-B657-C96BCC4919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12707" y="2178903"/>
            <a:ext cx="486842" cy="39799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2" descr="57 Free Sandwich Clipart - Cliparting.com">
            <a:extLst>
              <a:ext uri="{FF2B5EF4-FFF2-40B4-BE49-F238E27FC236}">
                <a16:creationId xmlns:a16="http://schemas.microsoft.com/office/drawing/2014/main" id="{C0B18EE9-1237-5611-A9CF-9B27428F89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00721" y="2158348"/>
            <a:ext cx="511986" cy="41854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Apple Cartoon Fruit Cartoon Of Apples Transparent | My XXX Hot Girl">
            <a:extLst>
              <a:ext uri="{FF2B5EF4-FFF2-40B4-BE49-F238E27FC236}">
                <a16:creationId xmlns:a16="http://schemas.microsoft.com/office/drawing/2014/main" id="{149AA7D5-0328-23C2-106C-E8FD36BE92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648922" flipH="1">
            <a:off x="8028142" y="2647337"/>
            <a:ext cx="368351" cy="368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 descr="Apple Cartoon Fruit Cartoon Of Apples Transparent | My XXX Hot Girl">
            <a:extLst>
              <a:ext uri="{FF2B5EF4-FFF2-40B4-BE49-F238E27FC236}">
                <a16:creationId xmlns:a16="http://schemas.microsoft.com/office/drawing/2014/main" id="{3EA9D6B2-21D1-C107-1215-B59D6156BF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641773" flipH="1">
            <a:off x="7855864" y="2750914"/>
            <a:ext cx="370012" cy="3700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8" descr="Celery, celery stalk, celery stick, leafy green, leafy vegetable icon">
            <a:extLst>
              <a:ext uri="{FF2B5EF4-FFF2-40B4-BE49-F238E27FC236}">
                <a16:creationId xmlns:a16="http://schemas.microsoft.com/office/drawing/2014/main" id="{46D98DAA-A7CF-DF0D-8492-066428153A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414015">
            <a:off x="7597117" y="2694188"/>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8" descr="Celery, celery stalk, celery stick, leafy green, leafy vegetable icon">
            <a:extLst>
              <a:ext uri="{FF2B5EF4-FFF2-40B4-BE49-F238E27FC236}">
                <a16:creationId xmlns:a16="http://schemas.microsoft.com/office/drawing/2014/main" id="{171CB37A-DEA3-BF52-5133-E5D2032689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414015">
            <a:off x="7479341" y="2770399"/>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efeito de fumaça. mau cheiro e poeira flutuando no ar. 14475075 PNG">
            <a:extLst>
              <a:ext uri="{FF2B5EF4-FFF2-40B4-BE49-F238E27FC236}">
                <a16:creationId xmlns:a16="http://schemas.microsoft.com/office/drawing/2014/main" id="{1261C611-3B7C-DA1B-04CC-20167B7B09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62203" y="1377664"/>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efeito de fumaça. mau cheiro e poeira flutuando no ar. 14475075 PNG">
            <a:extLst>
              <a:ext uri="{FF2B5EF4-FFF2-40B4-BE49-F238E27FC236}">
                <a16:creationId xmlns:a16="http://schemas.microsoft.com/office/drawing/2014/main" id="{DD4D3F39-9144-3EE4-A268-F929026E12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8694967">
            <a:off x="6893609" y="1394827"/>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efeito de fumaça. mau cheiro e poeira flutuando no ar. 14475075 PNG">
            <a:extLst>
              <a:ext uri="{FF2B5EF4-FFF2-40B4-BE49-F238E27FC236}">
                <a16:creationId xmlns:a16="http://schemas.microsoft.com/office/drawing/2014/main" id="{0F3EF2C8-0249-A035-EF73-106C650B5DB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654850">
            <a:off x="6214942" y="896969"/>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efeito de fumaça. mau cheiro e poeira flutuando no ar. 14475075 PNG">
            <a:extLst>
              <a:ext uri="{FF2B5EF4-FFF2-40B4-BE49-F238E27FC236}">
                <a16:creationId xmlns:a16="http://schemas.microsoft.com/office/drawing/2014/main" id="{F3A62DAC-05C5-C77C-5783-56C165ED33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8623532">
            <a:off x="5225219" y="896968"/>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6" descr="Vector Garbage Garbage Heap Cartoon Garbage Png Transparent Clipart Images">
            <a:extLst>
              <a:ext uri="{FF2B5EF4-FFF2-40B4-BE49-F238E27FC236}">
                <a16:creationId xmlns:a16="http://schemas.microsoft.com/office/drawing/2014/main" id="{BEEA0415-9AF3-C63A-A234-73BAAC32CD2F}"/>
              </a:ext>
            </a:extLst>
          </p:cNvPr>
          <p:cNvPicPr>
            <a:picLocks noChangeAspect="1" noChangeArrowheads="1"/>
          </p:cNvPicPr>
          <p:nvPr/>
        </p:nvPicPr>
        <p:blipFill>
          <a:blip r:embed="rId18">
            <a:alphaModFix/>
            <a:grayscl/>
            <a:extLst>
              <a:ext uri="{28A0092B-C50C-407E-A947-70E740481C1C}">
                <a14:useLocalDpi xmlns:a14="http://schemas.microsoft.com/office/drawing/2010/main" val="0"/>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2" descr="57 Free Sandwich Clipart - Cliparting.com">
            <a:extLst>
              <a:ext uri="{FF2B5EF4-FFF2-40B4-BE49-F238E27FC236}">
                <a16:creationId xmlns:a16="http://schemas.microsoft.com/office/drawing/2014/main" id="{D999B0EC-D409-9B0E-CD27-62B35F503F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6635" y="4609036"/>
            <a:ext cx="459748" cy="37584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2" descr="57 Free Sandwich Clipart - Cliparting.com">
            <a:extLst>
              <a:ext uri="{FF2B5EF4-FFF2-40B4-BE49-F238E27FC236}">
                <a16:creationId xmlns:a16="http://schemas.microsoft.com/office/drawing/2014/main" id="{2C1C707B-0A7B-8F6E-88BE-1509FEC71D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1" y="4405544"/>
            <a:ext cx="459269" cy="37545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pple Cartoon Fruit Cartoon Of Apples Transparent | My XXX Hot Girl">
            <a:extLst>
              <a:ext uri="{FF2B5EF4-FFF2-40B4-BE49-F238E27FC236}">
                <a16:creationId xmlns:a16="http://schemas.microsoft.com/office/drawing/2014/main" id="{610DE61B-5B9D-DAEA-466A-B2B7580DD4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261159" flipH="1">
            <a:off x="1223682" y="4346263"/>
            <a:ext cx="354453" cy="3544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descr="Apple Cartoon Fruit Cartoon Of Apples Transparent | My XXX Hot Girl">
            <a:extLst>
              <a:ext uri="{FF2B5EF4-FFF2-40B4-BE49-F238E27FC236}">
                <a16:creationId xmlns:a16="http://schemas.microsoft.com/office/drawing/2014/main" id="{59DC69FF-93DE-D3DB-F01A-A4C0C8BDAD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648922" flipH="1">
            <a:off x="1072199" y="4516736"/>
            <a:ext cx="394758" cy="3947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16" descr="Celery, celery stalk, celery stick, leafy green, leafy vegetable icon">
            <a:extLst>
              <a:ext uri="{FF2B5EF4-FFF2-40B4-BE49-F238E27FC236}">
                <a16:creationId xmlns:a16="http://schemas.microsoft.com/office/drawing/2014/main" id="{ABE3A0E9-8C4C-4E7E-9309-79DDEF7386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1751" y="4445384"/>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6" descr="Celery, celery stalk, celery stick, leafy green, leafy vegetable icon">
            <a:extLst>
              <a:ext uri="{FF2B5EF4-FFF2-40B4-BE49-F238E27FC236}">
                <a16:creationId xmlns:a16="http://schemas.microsoft.com/office/drawing/2014/main" id="{625249C0-3D27-B3BF-A1A9-7A77B85983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89720">
            <a:off x="1376303" y="4601525"/>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052">
            <a:extLst>
              <a:ext uri="{FF2B5EF4-FFF2-40B4-BE49-F238E27FC236}">
                <a16:creationId xmlns:a16="http://schemas.microsoft.com/office/drawing/2014/main" id="{03E2D141-F3FC-CA86-E332-ADF2AE19963A}"/>
              </a:ext>
            </a:extLst>
          </p:cNvPr>
          <p:cNvPicPr>
            <a:picLocks noChangeAspect="1"/>
          </p:cNvPicPr>
          <p:nvPr/>
        </p:nvPicPr>
        <p:blipFill>
          <a:blip r:embed="rId19"/>
          <a:srcRect/>
          <a:stretch/>
        </p:blipFill>
        <p:spPr>
          <a:xfrm>
            <a:off x="6795805" y="902145"/>
            <a:ext cx="2041501" cy="4918593"/>
          </a:xfrm>
          <a:prstGeom prst="rect">
            <a:avLst/>
          </a:prstGeom>
        </p:spPr>
      </p:pic>
      <p:sp>
        <p:nvSpPr>
          <p:cNvPr id="1055" name="TextBox 1054">
            <a:extLst>
              <a:ext uri="{FF2B5EF4-FFF2-40B4-BE49-F238E27FC236}">
                <a16:creationId xmlns:a16="http://schemas.microsoft.com/office/drawing/2014/main" id="{9163A380-1955-66E7-6D67-5220CD6CCD9C}"/>
              </a:ext>
            </a:extLst>
          </p:cNvPr>
          <p:cNvSpPr txBox="1"/>
          <p:nvPr/>
        </p:nvSpPr>
        <p:spPr>
          <a:xfrm>
            <a:off x="2896611" y="233998"/>
            <a:ext cx="7427033" cy="707886"/>
          </a:xfrm>
          <a:prstGeom prst="rect">
            <a:avLst/>
          </a:prstGeom>
          <a:noFill/>
        </p:spPr>
        <p:txBody>
          <a:bodyPr wrap="square" rtlCol="0">
            <a:spAutoFit/>
          </a:bodyPr>
          <a:lstStyle/>
          <a:p>
            <a:pPr algn="ctr"/>
            <a:r>
              <a:rPr lang="en-US" sz="4000" dirty="0">
                <a:solidFill>
                  <a:schemeClr val="bg1"/>
                </a:solidFill>
                <a:latin typeface="+mj-lt"/>
              </a:rPr>
              <a:t>And all items have spoiled.</a:t>
            </a:r>
          </a:p>
        </p:txBody>
      </p:sp>
      <p:sp>
        <p:nvSpPr>
          <p:cNvPr id="1056" name="TextBox 1055">
            <a:extLst>
              <a:ext uri="{FF2B5EF4-FFF2-40B4-BE49-F238E27FC236}">
                <a16:creationId xmlns:a16="http://schemas.microsoft.com/office/drawing/2014/main" id="{1448655B-0117-AA95-7EEE-DF3ABDD31BB4}"/>
              </a:ext>
            </a:extLst>
          </p:cNvPr>
          <p:cNvSpPr txBox="1"/>
          <p:nvPr/>
        </p:nvSpPr>
        <p:spPr>
          <a:xfrm>
            <a:off x="3609239" y="264775"/>
            <a:ext cx="5736186" cy="646331"/>
          </a:xfrm>
          <a:prstGeom prst="rect">
            <a:avLst/>
          </a:prstGeom>
          <a:noFill/>
        </p:spPr>
        <p:txBody>
          <a:bodyPr wrap="none" rtlCol="0">
            <a:spAutoFit/>
          </a:bodyPr>
          <a:lstStyle/>
          <a:p>
            <a:r>
              <a:rPr lang="en-US" sz="3600" dirty="0">
                <a:solidFill>
                  <a:schemeClr val="bg1"/>
                </a:solidFill>
                <a:latin typeface="+mj-lt"/>
              </a:rPr>
              <a:t>Manager will discard all items</a:t>
            </a:r>
          </a:p>
        </p:txBody>
      </p:sp>
      <p:pic>
        <p:nvPicPr>
          <p:cNvPr id="27" name="Picture 2">
            <a:extLst>
              <a:ext uri="{FF2B5EF4-FFF2-40B4-BE49-F238E27FC236}">
                <a16:creationId xmlns:a16="http://schemas.microsoft.com/office/drawing/2014/main" id="{14F3A72D-1D08-D514-20D9-5351DD94908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15896" y="930969"/>
            <a:ext cx="1289154" cy="5072083"/>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DE53CE2B-8CA6-46BE-4B54-CBC11E9FCA71}"/>
              </a:ext>
            </a:extLst>
          </p:cNvPr>
          <p:cNvGrpSpPr/>
          <p:nvPr/>
        </p:nvGrpSpPr>
        <p:grpSpPr>
          <a:xfrm>
            <a:off x="7585466" y="838747"/>
            <a:ext cx="2138377" cy="4981677"/>
            <a:chOff x="3457181" y="2698488"/>
            <a:chExt cx="2092247" cy="5764355"/>
          </a:xfrm>
        </p:grpSpPr>
        <p:pic>
          <p:nvPicPr>
            <p:cNvPr id="1036" name="Picture 2">
              <a:extLst>
                <a:ext uri="{FF2B5EF4-FFF2-40B4-BE49-F238E27FC236}">
                  <a16:creationId xmlns:a16="http://schemas.microsoft.com/office/drawing/2014/main" id="{41909277-6AD2-D4EC-C16D-5E2F17F70C1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57181" y="2698488"/>
              <a:ext cx="2092247" cy="576435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8459BA27-90AF-5312-28CF-EE794D726849}"/>
                </a:ext>
              </a:extLst>
            </p:cNvPr>
            <p:cNvSpPr/>
            <p:nvPr/>
          </p:nvSpPr>
          <p:spPr>
            <a:xfrm rot="21285703">
              <a:off x="4129547" y="5316761"/>
              <a:ext cx="482293" cy="127480"/>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descr="A blue and orange logo&#10;&#10;Description automatically generated">
              <a:extLst>
                <a:ext uri="{FF2B5EF4-FFF2-40B4-BE49-F238E27FC236}">
                  <a16:creationId xmlns:a16="http://schemas.microsoft.com/office/drawing/2014/main" id="{72575D59-5B87-EAB7-E0BE-220317A331A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285703">
              <a:off x="4152740" y="5351095"/>
              <a:ext cx="418995" cy="58812"/>
            </a:xfrm>
            <a:prstGeom prst="rect">
              <a:avLst/>
            </a:prstGeom>
          </p:spPr>
        </p:pic>
      </p:grpSp>
    </p:spTree>
    <p:custDataLst>
      <p:tags r:id="rId1"/>
    </p:custDataLst>
    <p:extLst>
      <p:ext uri="{BB962C8B-B14F-4D97-AF65-F5344CB8AC3E}">
        <p14:creationId xmlns:p14="http://schemas.microsoft.com/office/powerpoint/2010/main" val="4166320151"/>
      </p:ext>
    </p:extLst>
  </p:cSld>
  <p:clrMapOvr>
    <a:masterClrMapping/>
  </p:clrMapOvr>
  <mc:AlternateContent xmlns:mc="http://schemas.openxmlformats.org/markup-compatibility/2006" xmlns:p14="http://schemas.microsoft.com/office/powerpoint/2010/main">
    <mc:Choice Requires="p14">
      <p:transition p14:dur="0" advTm="42037"/>
    </mc:Choice>
    <mc:Fallback xmlns="">
      <p:transition advTm="4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9"/>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055"/>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4.58333E-6 1.11111E-6 L -0.67812 -0.01713 " pathEditMode="relative" rAng="0" ptsTypes="AA">
                                      <p:cBhvr>
                                        <p:cTn id="16" dur="3000" fill="hold"/>
                                        <p:tgtEl>
                                          <p:spTgt spid="1026"/>
                                        </p:tgtEl>
                                        <p:attrNameLst>
                                          <p:attrName>ppt_x</p:attrName>
                                          <p:attrName>ppt_y</p:attrName>
                                        </p:attrNameLst>
                                      </p:cBhvr>
                                      <p:rCtr x="-33906" y="-856"/>
                                    </p:animMotion>
                                  </p:childTnLst>
                                </p:cTn>
                              </p:par>
                              <p:par>
                                <p:cTn id="17" presetID="42" presetClass="path" presetSubtype="0" accel="50000" decel="50000" fill="hold" nodeType="withEffect">
                                  <p:stCondLst>
                                    <p:cond delay="0"/>
                                  </p:stCondLst>
                                  <p:childTnLst>
                                    <p:animMotion origin="layout" path="M 2.08333E-7 4.07407E-6 L -0.66953 -0.00926 " pathEditMode="relative" rAng="0" ptsTypes="AA">
                                      <p:cBhvr>
                                        <p:cTn id="18" dur="3000" fill="hold"/>
                                        <p:tgtEl>
                                          <p:spTgt spid="37"/>
                                        </p:tgtEl>
                                        <p:attrNameLst>
                                          <p:attrName>ppt_x</p:attrName>
                                          <p:attrName>ppt_y</p:attrName>
                                        </p:attrNameLst>
                                      </p:cBhvr>
                                      <p:rCtr x="-33477" y="-463"/>
                                    </p:animMotion>
                                  </p:childTnLst>
                                </p:cTn>
                              </p:par>
                            </p:childTnLst>
                          </p:cTn>
                        </p:par>
                        <p:par>
                          <p:cTn id="19" fill="hold">
                            <p:stCondLst>
                              <p:cond delay="3000"/>
                            </p:stCondLst>
                            <p:childTnLst>
                              <p:par>
                                <p:cTn id="20" presetID="1" presetClass="exit"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hidden"/>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1035"/>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nodeType="afterEffect">
                                  <p:stCondLst>
                                    <p:cond delay="0"/>
                                  </p:stCondLst>
                                  <p:childTnLst>
                                    <p:set>
                                      <p:cBhvr>
                                        <p:cTn id="39" dur="1" fill="hold">
                                          <p:stCondLst>
                                            <p:cond delay="0"/>
                                          </p:stCondLst>
                                        </p:cTn>
                                        <p:tgtEl>
                                          <p:spTgt spid="1024"/>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nodeType="after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0"/>
                                  </p:stCondLst>
                                  <p:childTnLst>
                                    <p:set>
                                      <p:cBhvr>
                                        <p:cTn id="45" dur="1" fill="hold">
                                          <p:stCondLst>
                                            <p:cond delay="0"/>
                                          </p:stCondLst>
                                        </p:cTn>
                                        <p:tgtEl>
                                          <p:spTgt spid="1030"/>
                                        </p:tgtEl>
                                        <p:attrNameLst>
                                          <p:attrName>style.visibility</p:attrName>
                                        </p:attrNameLst>
                                      </p:cBhvr>
                                      <p:to>
                                        <p:strVal val="visible"/>
                                      </p:to>
                                    </p:set>
                                  </p:childTnLst>
                                </p:cTn>
                              </p:par>
                            </p:childTnLst>
                          </p:cTn>
                        </p:par>
                        <p:par>
                          <p:cTn id="46" fill="hold">
                            <p:stCondLst>
                              <p:cond delay="3000"/>
                            </p:stCondLst>
                            <p:childTnLst>
                              <p:par>
                                <p:cTn id="47" presetID="1" presetClass="entr" presetSubtype="0" fill="hold" nodeType="afterEffect">
                                  <p:stCondLst>
                                    <p:cond delay="0"/>
                                  </p:stCondLst>
                                  <p:childTnLst>
                                    <p:set>
                                      <p:cBhvr>
                                        <p:cTn id="48" dur="1" fill="hold">
                                          <p:stCondLst>
                                            <p:cond delay="0"/>
                                          </p:stCondLst>
                                        </p:cTn>
                                        <p:tgtEl>
                                          <p:spTgt spid="1029"/>
                                        </p:tgtEl>
                                        <p:attrNameLst>
                                          <p:attrName>style.visibility</p:attrName>
                                        </p:attrNameLst>
                                      </p:cBhvr>
                                      <p:to>
                                        <p:strVal val="visible"/>
                                      </p:to>
                                    </p:set>
                                  </p:childTnLst>
                                </p:cTn>
                              </p:par>
                            </p:childTnLst>
                          </p:cTn>
                        </p:par>
                        <p:par>
                          <p:cTn id="49" fill="hold">
                            <p:stCondLst>
                              <p:cond delay="3000"/>
                            </p:stCondLst>
                            <p:childTnLst>
                              <p:par>
                                <p:cTn id="50" presetID="1" presetClass="entr" presetSubtype="0" fill="hold" nodeType="afterEffect">
                                  <p:stCondLst>
                                    <p:cond delay="0"/>
                                  </p:stCondLst>
                                  <p:childTnLst>
                                    <p:set>
                                      <p:cBhvr>
                                        <p:cTn id="51" dur="1" fill="hold">
                                          <p:stCondLst>
                                            <p:cond delay="0"/>
                                          </p:stCondLst>
                                        </p:cTn>
                                        <p:tgtEl>
                                          <p:spTgt spid="1028"/>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nodeType="afterEffect">
                                  <p:stCondLst>
                                    <p:cond delay="0"/>
                                  </p:stCondLst>
                                  <p:childTnLst>
                                    <p:set>
                                      <p:cBhvr>
                                        <p:cTn id="54" dur="1" fill="hold">
                                          <p:stCondLst>
                                            <p:cond delay="0"/>
                                          </p:stCondLst>
                                        </p:cTn>
                                        <p:tgtEl>
                                          <p:spTgt spid="1025"/>
                                        </p:tgtEl>
                                        <p:attrNameLst>
                                          <p:attrName>style.visibility</p:attrName>
                                        </p:attrNameLst>
                                      </p:cBhvr>
                                      <p:to>
                                        <p:strVal val="visible"/>
                                      </p:to>
                                    </p:set>
                                  </p:childTnLst>
                                </p:cTn>
                              </p:par>
                            </p:childTnLst>
                          </p:cTn>
                        </p:par>
                        <p:par>
                          <p:cTn id="55" fill="hold">
                            <p:stCondLst>
                              <p:cond delay="3000"/>
                            </p:stCondLst>
                            <p:childTnLst>
                              <p:par>
                                <p:cTn id="56" presetID="22" presetClass="entr" presetSubtype="4" fill="hold" nodeType="afterEffect">
                                  <p:stCondLst>
                                    <p:cond delay="0"/>
                                  </p:stCondLst>
                                  <p:childTnLst>
                                    <p:set>
                                      <p:cBhvr>
                                        <p:cTn id="57" dur="1" fill="hold">
                                          <p:stCondLst>
                                            <p:cond delay="0"/>
                                          </p:stCondLst>
                                        </p:cTn>
                                        <p:tgtEl>
                                          <p:spTgt spid="1031"/>
                                        </p:tgtEl>
                                        <p:attrNameLst>
                                          <p:attrName>style.visibility</p:attrName>
                                        </p:attrNameLst>
                                      </p:cBhvr>
                                      <p:to>
                                        <p:strVal val="visible"/>
                                      </p:to>
                                    </p:set>
                                    <p:animEffect transition="in" filter="wipe(down)">
                                      <p:cBhvr>
                                        <p:cTn id="58" dur="500"/>
                                        <p:tgtEl>
                                          <p:spTgt spid="1031"/>
                                        </p:tgtEl>
                                      </p:cBhvr>
                                    </p:animEffect>
                                  </p:childTnLst>
                                </p:cTn>
                              </p:par>
                              <p:par>
                                <p:cTn id="59" presetID="22" presetClass="entr" presetSubtype="4" fill="hold" nodeType="withEffect">
                                  <p:stCondLst>
                                    <p:cond delay="0"/>
                                  </p:stCondLst>
                                  <p:childTnLst>
                                    <p:set>
                                      <p:cBhvr>
                                        <p:cTn id="60" dur="1" fill="hold">
                                          <p:stCondLst>
                                            <p:cond delay="0"/>
                                          </p:stCondLst>
                                        </p:cTn>
                                        <p:tgtEl>
                                          <p:spTgt spid="1033"/>
                                        </p:tgtEl>
                                        <p:attrNameLst>
                                          <p:attrName>style.visibility</p:attrName>
                                        </p:attrNameLst>
                                      </p:cBhvr>
                                      <p:to>
                                        <p:strVal val="visible"/>
                                      </p:to>
                                    </p:set>
                                    <p:animEffect transition="in" filter="wipe(down)">
                                      <p:cBhvr>
                                        <p:cTn id="61" dur="500"/>
                                        <p:tgtEl>
                                          <p:spTgt spid="1033"/>
                                        </p:tgtEl>
                                      </p:cBhvr>
                                    </p:animEffect>
                                  </p:childTnLst>
                                </p:cTn>
                              </p:par>
                              <p:par>
                                <p:cTn id="62" presetID="22" presetClass="entr" presetSubtype="4" fill="hold" nodeType="with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wipe(down)">
                                      <p:cBhvr>
                                        <p:cTn id="64" dur="500"/>
                                        <p:tgtEl>
                                          <p:spTgt spid="1032"/>
                                        </p:tgtEl>
                                      </p:cBhvr>
                                    </p:animEffect>
                                  </p:childTnLst>
                                </p:cTn>
                              </p:par>
                              <p:par>
                                <p:cTn id="65" presetID="22" presetClass="entr" presetSubtype="4"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wipe(down)">
                                      <p:cBhvr>
                                        <p:cTn id="67" dur="500"/>
                                        <p:tgtEl>
                                          <p:spTgt spid="1034"/>
                                        </p:tgtEl>
                                      </p:cBhvr>
                                    </p:animEffect>
                                  </p:childTnLst>
                                </p:cTn>
                              </p:par>
                            </p:childTnLst>
                          </p:cTn>
                        </p:par>
                        <p:par>
                          <p:cTn id="68" fill="hold">
                            <p:stCondLst>
                              <p:cond delay="3500"/>
                            </p:stCondLst>
                            <p:childTnLst>
                              <p:par>
                                <p:cTn id="69" presetID="22" presetClass="entr" presetSubtype="4" fill="hold" nodeType="afterEffect">
                                  <p:stCondLst>
                                    <p:cond delay="0"/>
                                  </p:stCondLst>
                                  <p:childTnLst>
                                    <p:set>
                                      <p:cBhvr>
                                        <p:cTn id="70" dur="1" fill="hold">
                                          <p:stCondLst>
                                            <p:cond delay="0"/>
                                          </p:stCondLst>
                                        </p:cTn>
                                        <p:tgtEl>
                                          <p:spTgt spid="1031"/>
                                        </p:tgtEl>
                                        <p:attrNameLst>
                                          <p:attrName>style.visibility</p:attrName>
                                        </p:attrNameLst>
                                      </p:cBhvr>
                                      <p:to>
                                        <p:strVal val="visible"/>
                                      </p:to>
                                    </p:set>
                                    <p:animEffect transition="in" filter="wipe(down)">
                                      <p:cBhvr>
                                        <p:cTn id="71" dur="500"/>
                                        <p:tgtEl>
                                          <p:spTgt spid="1031"/>
                                        </p:tgtEl>
                                      </p:cBhvr>
                                    </p:animEffect>
                                  </p:childTnLst>
                                </p:cTn>
                              </p:par>
                              <p:par>
                                <p:cTn id="72" presetID="22" presetClass="entr" presetSubtype="4" fill="hold" nodeType="withEffect">
                                  <p:stCondLst>
                                    <p:cond delay="0"/>
                                  </p:stCondLst>
                                  <p:childTnLst>
                                    <p:set>
                                      <p:cBhvr>
                                        <p:cTn id="73" dur="1" fill="hold">
                                          <p:stCondLst>
                                            <p:cond delay="0"/>
                                          </p:stCondLst>
                                        </p:cTn>
                                        <p:tgtEl>
                                          <p:spTgt spid="1033"/>
                                        </p:tgtEl>
                                        <p:attrNameLst>
                                          <p:attrName>style.visibility</p:attrName>
                                        </p:attrNameLst>
                                      </p:cBhvr>
                                      <p:to>
                                        <p:strVal val="visible"/>
                                      </p:to>
                                    </p:set>
                                    <p:animEffect transition="in" filter="wipe(down)">
                                      <p:cBhvr>
                                        <p:cTn id="74" dur="500"/>
                                        <p:tgtEl>
                                          <p:spTgt spid="1033"/>
                                        </p:tgtEl>
                                      </p:cBhvr>
                                    </p:animEffect>
                                  </p:childTnLst>
                                </p:cTn>
                              </p:par>
                              <p:par>
                                <p:cTn id="75" presetID="22" presetClass="entr" presetSubtype="4"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animEffect transition="in" filter="wipe(down)">
                                      <p:cBhvr>
                                        <p:cTn id="77" dur="500"/>
                                        <p:tgtEl>
                                          <p:spTgt spid="1032"/>
                                        </p:tgtEl>
                                      </p:cBhvr>
                                    </p:animEffect>
                                  </p:childTnLst>
                                </p:cTn>
                              </p:par>
                              <p:par>
                                <p:cTn id="78" presetID="22" presetClass="entr" presetSubtype="4" fill="hold" nodeType="withEffect">
                                  <p:stCondLst>
                                    <p:cond delay="0"/>
                                  </p:stCondLst>
                                  <p:childTnLst>
                                    <p:set>
                                      <p:cBhvr>
                                        <p:cTn id="79" dur="1" fill="hold">
                                          <p:stCondLst>
                                            <p:cond delay="0"/>
                                          </p:stCondLst>
                                        </p:cTn>
                                        <p:tgtEl>
                                          <p:spTgt spid="1034"/>
                                        </p:tgtEl>
                                        <p:attrNameLst>
                                          <p:attrName>style.visibility</p:attrName>
                                        </p:attrNameLst>
                                      </p:cBhvr>
                                      <p:to>
                                        <p:strVal val="visible"/>
                                      </p:to>
                                    </p:set>
                                    <p:animEffect transition="in" filter="wipe(down)">
                                      <p:cBhvr>
                                        <p:cTn id="80" dur="500"/>
                                        <p:tgtEl>
                                          <p:spTgt spid="1034"/>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05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1056"/>
                                        </p:tgtEl>
                                        <p:attrNameLst>
                                          <p:attrName>style.visibility</p:attrName>
                                        </p:attrNameLst>
                                      </p:cBhvr>
                                      <p:to>
                                        <p:strVal val="visible"/>
                                      </p:to>
                                    </p:set>
                                  </p:childTnLst>
                                </p:cTn>
                              </p:par>
                            </p:childTnLst>
                          </p:cTn>
                        </p:par>
                        <p:par>
                          <p:cTn id="87" fill="hold">
                            <p:stCondLst>
                              <p:cond delay="0"/>
                            </p:stCondLst>
                            <p:childTnLst>
                              <p:par>
                                <p:cTn id="88" presetID="1" presetClass="exit" presetSubtype="0" fill="hold" nodeType="afterEffect">
                                  <p:stCondLst>
                                    <p:cond delay="0"/>
                                  </p:stCondLst>
                                  <p:childTnLst>
                                    <p:set>
                                      <p:cBhvr>
                                        <p:cTn id="89" dur="1" fill="hold">
                                          <p:stCondLst>
                                            <p:cond delay="0"/>
                                          </p:stCondLst>
                                        </p:cTn>
                                        <p:tgtEl>
                                          <p:spTgt spid="1035"/>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1053"/>
                                        </p:tgtEl>
                                        <p:attrNameLst>
                                          <p:attrName>style.visibility</p:attrName>
                                        </p:attrNameLst>
                                      </p:cBhvr>
                                      <p:to>
                                        <p:strVal val="visible"/>
                                      </p:to>
                                    </p:set>
                                  </p:childTnLst>
                                </p:cTn>
                              </p:par>
                            </p:childTnLst>
                          </p:cTn>
                        </p:par>
                        <p:par>
                          <p:cTn id="92" fill="hold">
                            <p:stCondLst>
                              <p:cond delay="0"/>
                            </p:stCondLst>
                            <p:childTnLst>
                              <p:par>
                                <p:cTn id="93" presetID="42" presetClass="path" presetSubtype="0" accel="50000" decel="50000" fill="hold" nodeType="afterEffect">
                                  <p:stCondLst>
                                    <p:cond delay="0"/>
                                  </p:stCondLst>
                                  <p:childTnLst>
                                    <p:animMotion origin="layout" path="M -3.54167E-6 7.40741E-7 L -0.12382 0.125 " pathEditMode="relative" rAng="0" ptsTypes="AA">
                                      <p:cBhvr>
                                        <p:cTn id="94" dur="2000" fill="hold"/>
                                        <p:tgtEl>
                                          <p:spTgt spid="63"/>
                                        </p:tgtEl>
                                        <p:attrNameLst>
                                          <p:attrName>ppt_x</p:attrName>
                                          <p:attrName>ppt_y</p:attrName>
                                        </p:attrNameLst>
                                      </p:cBhvr>
                                      <p:rCtr x="-6198" y="6250"/>
                                    </p:animMotion>
                                  </p:childTnLst>
                                </p:cTn>
                              </p:par>
                              <p:par>
                                <p:cTn id="95" presetID="42" presetClass="path" presetSubtype="0" accel="50000" decel="50000" fill="hold" nodeType="withEffect">
                                  <p:stCondLst>
                                    <p:cond delay="0"/>
                                  </p:stCondLst>
                                  <p:childTnLst>
                                    <p:animMotion origin="layout" path="M 2.08333E-6 1.11111E-6 L -0.09818 0.13194 " pathEditMode="relative" rAng="0" ptsTypes="AA">
                                      <p:cBhvr>
                                        <p:cTn id="96" dur="2000" fill="hold"/>
                                        <p:tgtEl>
                                          <p:spTgt spid="1024"/>
                                        </p:tgtEl>
                                        <p:attrNameLst>
                                          <p:attrName>ppt_x</p:attrName>
                                          <p:attrName>ppt_y</p:attrName>
                                        </p:attrNameLst>
                                      </p:cBhvr>
                                      <p:rCtr x="-4909" y="6597"/>
                                    </p:animMotion>
                                  </p:childTnLst>
                                </p:cTn>
                              </p:par>
                              <p:par>
                                <p:cTn id="97" presetID="42" presetClass="path" presetSubtype="0" accel="50000" decel="50000" fill="hold" nodeType="withEffect">
                                  <p:stCondLst>
                                    <p:cond delay="0"/>
                                  </p:stCondLst>
                                  <p:childTnLst>
                                    <p:animMotion origin="layout" path="M 4.79167E-6 7.40741E-7 L -0.17331 0.04236 " pathEditMode="relative" rAng="0" ptsTypes="AA">
                                      <p:cBhvr>
                                        <p:cTn id="98" dur="2000" fill="hold"/>
                                        <p:tgtEl>
                                          <p:spTgt spid="1028"/>
                                        </p:tgtEl>
                                        <p:attrNameLst>
                                          <p:attrName>ppt_x</p:attrName>
                                          <p:attrName>ppt_y</p:attrName>
                                        </p:attrNameLst>
                                      </p:cBhvr>
                                      <p:rCtr x="-8672" y="2106"/>
                                    </p:animMotion>
                                  </p:childTnLst>
                                </p:cTn>
                              </p:par>
                              <p:par>
                                <p:cTn id="99" presetID="42" presetClass="path" presetSubtype="0" accel="50000" decel="50000" fill="hold" nodeType="withEffect">
                                  <p:stCondLst>
                                    <p:cond delay="0"/>
                                  </p:stCondLst>
                                  <p:childTnLst>
                                    <p:animMotion origin="layout" path="M 2.29167E-6 -2.96296E-6 L -0.1655 0.05857 " pathEditMode="relative" rAng="0" ptsTypes="AA">
                                      <p:cBhvr>
                                        <p:cTn id="100" dur="2000" fill="hold"/>
                                        <p:tgtEl>
                                          <p:spTgt spid="1025"/>
                                        </p:tgtEl>
                                        <p:attrNameLst>
                                          <p:attrName>ppt_x</p:attrName>
                                          <p:attrName>ppt_y</p:attrName>
                                        </p:attrNameLst>
                                      </p:cBhvr>
                                      <p:rCtr x="-8281" y="2917"/>
                                    </p:animMotion>
                                  </p:childTnLst>
                                </p:cTn>
                              </p:par>
                              <p:par>
                                <p:cTn id="101" presetID="42" presetClass="path" presetSubtype="0" accel="50000" decel="50000" fill="hold" nodeType="withEffect">
                                  <p:stCondLst>
                                    <p:cond delay="0"/>
                                  </p:stCondLst>
                                  <p:childTnLst>
                                    <p:animMotion origin="layout" path="M -1.25E-6 4.07407E-6 L -0.15599 0.04722 " pathEditMode="relative" rAng="0" ptsTypes="AA">
                                      <p:cBhvr>
                                        <p:cTn id="102" dur="2000" fill="hold"/>
                                        <p:tgtEl>
                                          <p:spTgt spid="1030"/>
                                        </p:tgtEl>
                                        <p:attrNameLst>
                                          <p:attrName>ppt_x</p:attrName>
                                          <p:attrName>ppt_y</p:attrName>
                                        </p:attrNameLst>
                                      </p:cBhvr>
                                      <p:rCtr x="-7799" y="2361"/>
                                    </p:animMotion>
                                  </p:childTnLst>
                                </p:cTn>
                              </p:par>
                              <p:par>
                                <p:cTn id="103" presetID="42" presetClass="path" presetSubtype="0" accel="50000" decel="50000" fill="hold" nodeType="withEffect">
                                  <p:stCondLst>
                                    <p:cond delay="0"/>
                                  </p:stCondLst>
                                  <p:childTnLst>
                                    <p:animMotion origin="layout" path="M 3.125E-6 -4.81481E-6 L -0.17565 0.06181 " pathEditMode="relative" rAng="0" ptsTypes="AA">
                                      <p:cBhvr>
                                        <p:cTn id="104" dur="2000" fill="hold"/>
                                        <p:tgtEl>
                                          <p:spTgt spid="1029"/>
                                        </p:tgtEl>
                                        <p:attrNameLst>
                                          <p:attrName>ppt_x</p:attrName>
                                          <p:attrName>ppt_y</p:attrName>
                                        </p:attrNameLst>
                                      </p:cBhvr>
                                      <p:rCtr x="-8789" y="3079"/>
                                    </p:animMotion>
                                  </p:childTnLst>
                                </p:cTn>
                              </p:par>
                              <p:par>
                                <p:cTn id="105" presetID="42" presetClass="path" presetSubtype="0" accel="50000" decel="50000" fill="hold" nodeType="withEffect">
                                  <p:stCondLst>
                                    <p:cond delay="0"/>
                                  </p:stCondLst>
                                  <p:childTnLst>
                                    <p:animMotion origin="layout" path="M 2.91667E-6 4.81481E-6 L -0.20495 0.14375 " pathEditMode="relative" rAng="0" ptsTypes="AA">
                                      <p:cBhvr>
                                        <p:cTn id="106" dur="2000" fill="hold"/>
                                        <p:tgtEl>
                                          <p:spTgt spid="1031"/>
                                        </p:tgtEl>
                                        <p:attrNameLst>
                                          <p:attrName>ppt_x</p:attrName>
                                          <p:attrName>ppt_y</p:attrName>
                                        </p:attrNameLst>
                                      </p:cBhvr>
                                      <p:rCtr x="-10247" y="7176"/>
                                    </p:animMotion>
                                  </p:childTnLst>
                                </p:cTn>
                              </p:par>
                              <p:par>
                                <p:cTn id="107" presetID="42" presetClass="path" presetSubtype="0" accel="50000" decel="50000" fill="hold" nodeType="withEffect">
                                  <p:stCondLst>
                                    <p:cond delay="0"/>
                                  </p:stCondLst>
                                  <p:childTnLst>
                                    <p:animMotion origin="layout" path="M -3.95833E-6 3.7037E-6 L -0.08619 0.14537 " pathEditMode="relative" rAng="0" ptsTypes="AA">
                                      <p:cBhvr>
                                        <p:cTn id="108" dur="2000" fill="hold"/>
                                        <p:tgtEl>
                                          <p:spTgt spid="1033"/>
                                        </p:tgtEl>
                                        <p:attrNameLst>
                                          <p:attrName>ppt_x</p:attrName>
                                          <p:attrName>ppt_y</p:attrName>
                                        </p:attrNameLst>
                                      </p:cBhvr>
                                      <p:rCtr x="-4310" y="7269"/>
                                    </p:animMotion>
                                  </p:childTnLst>
                                </p:cTn>
                              </p:par>
                              <p:par>
                                <p:cTn id="109" presetID="42" presetClass="path" presetSubtype="0" accel="50000" decel="50000" fill="hold" nodeType="withEffect">
                                  <p:stCondLst>
                                    <p:cond delay="0"/>
                                  </p:stCondLst>
                                  <p:childTnLst>
                                    <p:animMotion origin="layout" path="M -2.91667E-6 -1.48148E-6 L -0.20729 0.15671 " pathEditMode="relative" rAng="0" ptsTypes="AA">
                                      <p:cBhvr>
                                        <p:cTn id="110" dur="2000" fill="hold"/>
                                        <p:tgtEl>
                                          <p:spTgt spid="1032"/>
                                        </p:tgtEl>
                                        <p:attrNameLst>
                                          <p:attrName>ppt_x</p:attrName>
                                          <p:attrName>ppt_y</p:attrName>
                                        </p:attrNameLst>
                                      </p:cBhvr>
                                      <p:rCtr x="-10365" y="7824"/>
                                    </p:animMotion>
                                  </p:childTnLst>
                                </p:cTn>
                              </p:par>
                              <p:par>
                                <p:cTn id="111" presetID="42" presetClass="path" presetSubtype="0" accel="50000" decel="50000" fill="hold" nodeType="withEffect">
                                  <p:stCondLst>
                                    <p:cond delay="0"/>
                                  </p:stCondLst>
                                  <p:childTnLst>
                                    <p:animMotion origin="layout" path="M -3.95833E-6 3.7037E-6 L -0.10429 0.17893 " pathEditMode="relative" rAng="0" ptsTypes="AA">
                                      <p:cBhvr>
                                        <p:cTn id="112" dur="2000" fill="hold"/>
                                        <p:tgtEl>
                                          <p:spTgt spid="1034"/>
                                        </p:tgtEl>
                                        <p:attrNameLst>
                                          <p:attrName>ppt_x</p:attrName>
                                          <p:attrName>ppt_y</p:attrName>
                                        </p:attrNameLst>
                                      </p:cBhvr>
                                      <p:rCtr x="-5221" y="8935"/>
                                    </p:animMotion>
                                  </p:childTnLst>
                                </p:cTn>
                              </p:par>
                            </p:childTnLst>
                          </p:cTn>
                        </p:par>
                        <p:par>
                          <p:cTn id="113" fill="hold">
                            <p:stCondLst>
                              <p:cond delay="2000"/>
                            </p:stCondLst>
                            <p:childTnLst>
                              <p:par>
                                <p:cTn id="114" presetID="42" presetClass="path" presetSubtype="0" accel="50000" decel="50000" fill="hold" nodeType="afterEffect">
                                  <p:stCondLst>
                                    <p:cond delay="0"/>
                                  </p:stCondLst>
                                  <p:childTnLst>
                                    <p:animMotion origin="layout" path="M -0.66953 -0.00926 L -0.98281 -0.00787 " pathEditMode="relative" rAng="0" ptsTypes="AA">
                                      <p:cBhvr>
                                        <p:cTn id="115" dur="2000" fill="hold"/>
                                        <p:tgtEl>
                                          <p:spTgt spid="37"/>
                                        </p:tgtEl>
                                        <p:attrNameLst>
                                          <p:attrName>ppt_x</p:attrName>
                                          <p:attrName>ppt_y</p:attrName>
                                        </p:attrNameLst>
                                      </p:cBhvr>
                                      <p:rCtr x="-15664" y="69"/>
                                    </p:animMotion>
                                  </p:childTnLst>
                                </p:cTn>
                              </p:par>
                              <p:par>
                                <p:cTn id="116" presetID="42" presetClass="path" presetSubtype="0" accel="50000" decel="50000" fill="hold" nodeType="withEffect">
                                  <p:stCondLst>
                                    <p:cond delay="0"/>
                                  </p:stCondLst>
                                  <p:childTnLst>
                                    <p:animMotion origin="layout" path="M 4.16667E-6 3.7037E-6 L -0.31433 0.00162 " pathEditMode="relative" rAng="0" ptsTypes="AA">
                                      <p:cBhvr>
                                        <p:cTn id="117" dur="2000" fill="hold"/>
                                        <p:tgtEl>
                                          <p:spTgt spid="1053"/>
                                        </p:tgtEl>
                                        <p:attrNameLst>
                                          <p:attrName>ppt_x</p:attrName>
                                          <p:attrName>ppt_y</p:attrName>
                                        </p:attrNameLst>
                                      </p:cBhvr>
                                      <p:rCtr x="-15716" y="69"/>
                                    </p:animMotion>
                                  </p:childTnLst>
                                </p:cTn>
                              </p:par>
                              <p:par>
                                <p:cTn id="118" presetID="1" presetClass="exit" presetSubtype="0" fill="hold" nodeType="withEffect">
                                  <p:stCondLst>
                                    <p:cond delay="0"/>
                                  </p:stCondLst>
                                  <p:childTnLst>
                                    <p:set>
                                      <p:cBhvr>
                                        <p:cTn id="119" dur="1" fill="hold">
                                          <p:stCondLst>
                                            <p:cond delay="0"/>
                                          </p:stCondLst>
                                        </p:cTn>
                                        <p:tgtEl>
                                          <p:spTgt spid="103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1033"/>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1032"/>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034"/>
                                        </p:tgtEl>
                                        <p:attrNameLst>
                                          <p:attrName>style.visibility</p:attrName>
                                        </p:attrNameLst>
                                      </p:cBhvr>
                                      <p:to>
                                        <p:strVal val="hidden"/>
                                      </p:to>
                                    </p:set>
                                  </p:childTnLst>
                                </p:cTn>
                              </p:par>
                              <p:par>
                                <p:cTn id="126" presetID="42" presetClass="path" presetSubtype="0" accel="50000" decel="50000" fill="hold" nodeType="withEffect">
                                  <p:stCondLst>
                                    <p:cond delay="0"/>
                                  </p:stCondLst>
                                  <p:childTnLst>
                                    <p:animMotion origin="layout" path="M -0.12382 0.125 L -0.42539 0.12014 " pathEditMode="relative" rAng="0" ptsTypes="AA">
                                      <p:cBhvr>
                                        <p:cTn id="127" dur="2000" fill="hold"/>
                                        <p:tgtEl>
                                          <p:spTgt spid="63"/>
                                        </p:tgtEl>
                                        <p:attrNameLst>
                                          <p:attrName>ppt_x</p:attrName>
                                          <p:attrName>ppt_y</p:attrName>
                                        </p:attrNameLst>
                                      </p:cBhvr>
                                      <p:rCtr x="-15078" y="-255"/>
                                    </p:animMotion>
                                  </p:childTnLst>
                                </p:cTn>
                              </p:par>
                              <p:par>
                                <p:cTn id="128" presetID="42" presetClass="path" presetSubtype="0" accel="50000" decel="50000" fill="hold" nodeType="withEffect">
                                  <p:stCondLst>
                                    <p:cond delay="0"/>
                                  </p:stCondLst>
                                  <p:childTnLst>
                                    <p:animMotion origin="layout" path="M -0.09818 0.13194 L -0.43373 0.12199 " pathEditMode="relative" rAng="0" ptsTypes="AA">
                                      <p:cBhvr>
                                        <p:cTn id="129" dur="2000" fill="hold"/>
                                        <p:tgtEl>
                                          <p:spTgt spid="1024"/>
                                        </p:tgtEl>
                                        <p:attrNameLst>
                                          <p:attrName>ppt_x</p:attrName>
                                          <p:attrName>ppt_y</p:attrName>
                                        </p:attrNameLst>
                                      </p:cBhvr>
                                      <p:rCtr x="-16784" y="-509"/>
                                    </p:animMotion>
                                  </p:childTnLst>
                                </p:cTn>
                              </p:par>
                              <p:par>
                                <p:cTn id="130" presetID="42" presetClass="path" presetSubtype="0" accel="50000" decel="50000" fill="hold" nodeType="withEffect">
                                  <p:stCondLst>
                                    <p:cond delay="0"/>
                                  </p:stCondLst>
                                  <p:childTnLst>
                                    <p:animMotion origin="layout" path="M -0.17331 0.04236 L -0.47826 0.03403 " pathEditMode="relative" rAng="0" ptsTypes="AA">
                                      <p:cBhvr>
                                        <p:cTn id="131" dur="2000" fill="hold"/>
                                        <p:tgtEl>
                                          <p:spTgt spid="1028"/>
                                        </p:tgtEl>
                                        <p:attrNameLst>
                                          <p:attrName>ppt_x</p:attrName>
                                          <p:attrName>ppt_y</p:attrName>
                                        </p:attrNameLst>
                                      </p:cBhvr>
                                      <p:rCtr x="-15247" y="-417"/>
                                    </p:animMotion>
                                  </p:childTnLst>
                                </p:cTn>
                              </p:par>
                              <p:par>
                                <p:cTn id="132" presetID="42" presetClass="path" presetSubtype="0" accel="50000" decel="50000" fill="hold" nodeType="withEffect">
                                  <p:stCondLst>
                                    <p:cond delay="0"/>
                                  </p:stCondLst>
                                  <p:childTnLst>
                                    <p:animMotion origin="layout" path="M -0.18737 0.05741 L -0.47018 0.05232 " pathEditMode="relative" rAng="0" ptsTypes="AA">
                                      <p:cBhvr>
                                        <p:cTn id="133" dur="2000" fill="hold"/>
                                        <p:tgtEl>
                                          <p:spTgt spid="1025"/>
                                        </p:tgtEl>
                                        <p:attrNameLst>
                                          <p:attrName>ppt_x</p:attrName>
                                          <p:attrName>ppt_y</p:attrName>
                                        </p:attrNameLst>
                                      </p:cBhvr>
                                      <p:rCtr x="-14141" y="-255"/>
                                    </p:animMotion>
                                  </p:childTnLst>
                                </p:cTn>
                              </p:par>
                              <p:par>
                                <p:cTn id="134" presetID="42" presetClass="path" presetSubtype="0" accel="50000" decel="50000" fill="hold" nodeType="withEffect">
                                  <p:stCondLst>
                                    <p:cond delay="0"/>
                                  </p:stCondLst>
                                  <p:childTnLst>
                                    <p:animMotion origin="layout" path="M -0.15599 0.04722 L -0.48984 0.03333 " pathEditMode="relative" rAng="0" ptsTypes="AA">
                                      <p:cBhvr>
                                        <p:cTn id="135" dur="2000" fill="hold"/>
                                        <p:tgtEl>
                                          <p:spTgt spid="1030"/>
                                        </p:tgtEl>
                                        <p:attrNameLst>
                                          <p:attrName>ppt_x</p:attrName>
                                          <p:attrName>ppt_y</p:attrName>
                                        </p:attrNameLst>
                                      </p:cBhvr>
                                      <p:rCtr x="-16693" y="-694"/>
                                    </p:animMotion>
                                  </p:childTnLst>
                                </p:cTn>
                              </p:par>
                              <p:par>
                                <p:cTn id="136" presetID="42" presetClass="path" presetSubtype="0" accel="50000" decel="50000" fill="hold" nodeType="withEffect">
                                  <p:stCondLst>
                                    <p:cond delay="0"/>
                                  </p:stCondLst>
                                  <p:childTnLst>
                                    <p:animMotion origin="layout" path="M -0.14935 0.05556 L -0.47683 0.05209 " pathEditMode="relative" rAng="0" ptsTypes="AA">
                                      <p:cBhvr>
                                        <p:cTn id="137" dur="2000" fill="hold"/>
                                        <p:tgtEl>
                                          <p:spTgt spid="1029"/>
                                        </p:tgtEl>
                                        <p:attrNameLst>
                                          <p:attrName>ppt_x</p:attrName>
                                          <p:attrName>ppt_y</p:attrName>
                                        </p:attrNameLst>
                                      </p:cBhvr>
                                      <p:rCtr x="-16380" y="-185"/>
                                    </p:animMotion>
                                  </p:childTnLst>
                                </p:cTn>
                              </p:par>
                            </p:childTnLst>
                          </p:cTn>
                        </p:par>
                        <p:par>
                          <p:cTn id="138" fill="hold">
                            <p:stCondLst>
                              <p:cond delay="4000"/>
                            </p:stCondLst>
                            <p:childTnLst>
                              <p:par>
                                <p:cTn id="139" presetID="1" presetClass="exit" presetSubtype="0" fill="hold" nodeType="afterEffect">
                                  <p:stCondLst>
                                    <p:cond delay="0"/>
                                  </p:stCondLst>
                                  <p:childTnLst>
                                    <p:set>
                                      <p:cBhvr>
                                        <p:cTn id="140" dur="1" fill="hold">
                                          <p:stCondLst>
                                            <p:cond delay="0"/>
                                          </p:stCondLst>
                                        </p:cTn>
                                        <p:tgtEl>
                                          <p:spTgt spid="63"/>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02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028"/>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025"/>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030"/>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029"/>
                                        </p:tgtEl>
                                        <p:attrNameLst>
                                          <p:attrName>style.visibility</p:attrName>
                                        </p:attrNameLst>
                                      </p:cBhvr>
                                      <p:to>
                                        <p:strVal val="hidden"/>
                                      </p:to>
                                    </p:set>
                                  </p:childTnLst>
                                </p:cTn>
                              </p:par>
                            </p:childTnLst>
                          </p:cTn>
                        </p:par>
                        <p:par>
                          <p:cTn id="151" fill="hold">
                            <p:stCondLst>
                              <p:cond delay="4000"/>
                            </p:stCondLst>
                            <p:childTnLst>
                              <p:par>
                                <p:cTn id="152" presetID="1" presetClass="entr" presetSubtype="0" fill="hold" nodeType="afterEffect">
                                  <p:stCondLst>
                                    <p:cond delay="0"/>
                                  </p:stCondLst>
                                  <p:childTnLst>
                                    <p:set>
                                      <p:cBhvr>
                                        <p:cTn id="153" dur="1" fill="hold">
                                          <p:stCondLst>
                                            <p:cond delay="0"/>
                                          </p:stCondLst>
                                        </p:cTn>
                                        <p:tgtEl>
                                          <p:spTgt spid="1047"/>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1046"/>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1049"/>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1048"/>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1050"/>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1051"/>
                                        </p:tgtEl>
                                        <p:attrNameLst>
                                          <p:attrName>style.visibility</p:attrName>
                                        </p:attrNameLst>
                                      </p:cBhvr>
                                      <p:to>
                                        <p:strVal val="visible"/>
                                      </p:to>
                                    </p:set>
                                  </p:childTnLst>
                                </p:cTn>
                              </p:par>
                            </p:childTnLst>
                          </p:cTn>
                        </p:par>
                        <p:par>
                          <p:cTn id="164" fill="hold">
                            <p:stCondLst>
                              <p:cond delay="4000"/>
                            </p:stCondLst>
                            <p:childTnLst>
                              <p:par>
                                <p:cTn id="165" presetID="1" presetClass="exit" presetSubtype="0" fill="hold" nodeType="afterEffect">
                                  <p:stCondLst>
                                    <p:cond delay="0"/>
                                  </p:stCondLst>
                                  <p:childTnLst>
                                    <p:set>
                                      <p:cBhvr>
                                        <p:cTn id="166" dur="1" fill="hold">
                                          <p:stCondLst>
                                            <p:cond delay="0"/>
                                          </p:stCondLst>
                                        </p:cTn>
                                        <p:tgtEl>
                                          <p:spTgt spid="1053"/>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7"/>
                                        </p:tgtEl>
                                        <p:attrNameLst>
                                          <p:attrName>style.visibility</p:attrName>
                                        </p:attrNameLst>
                                      </p:cBhvr>
                                      <p:to>
                                        <p:strVal val="visible"/>
                                      </p:to>
                                    </p:set>
                                  </p:childTnLst>
                                </p:cTn>
                              </p:par>
                              <p:par>
                                <p:cTn id="169" presetID="1" presetClass="exit" presetSubtype="0" fill="hold" grpId="1" nodeType="withEffect">
                                  <p:stCondLst>
                                    <p:cond delay="0"/>
                                  </p:stCondLst>
                                  <p:childTnLst>
                                    <p:set>
                                      <p:cBhvr>
                                        <p:cTn id="170" dur="1" fill="hold">
                                          <p:stCondLst>
                                            <p:cond delay="0"/>
                                          </p:stCondLst>
                                        </p:cTn>
                                        <p:tgtEl>
                                          <p:spTgt spid="1056"/>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29" grpId="1"/>
      <p:bldP spid="30" grpId="0" animBg="1"/>
      <p:bldP spid="31" grpId="0" animBg="1"/>
      <p:bldP spid="33" grpId="0" animBg="1"/>
      <p:bldP spid="34" grpId="0" animBg="1"/>
      <p:bldP spid="1055" grpId="0"/>
      <p:bldP spid="1055" grpId="1"/>
      <p:bldP spid="1056" grpId="0"/>
      <p:bldP spid="1056" grpI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22609" y="-1270454"/>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4">
                <a:extLst>
                  <a:ext uri="{28A0092B-C50C-407E-A947-70E740481C1C}">
                    <a14:useLocalDpi xmlns:a14="http://schemas.microsoft.com/office/drawing/2010/main" val="0"/>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5934174" y="228058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a:ln w="9525">
              <a:noFill/>
            </a:ln>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w="9525">
              <a:solidFill>
                <a:schemeClr val="accent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w="9525">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7369844" y="2826108"/>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F0C0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F0C0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ln>
              <a:solidFill>
                <a:srgbClr val="0F0C09"/>
              </a:solidFill>
            </a:ln>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281090" y="3799539"/>
            <a:ext cx="2168247" cy="551005"/>
          </a:xfrm>
          <a:prstGeom prst="rect">
            <a:avLst/>
          </a:prstGeom>
          <a:solidFill>
            <a:srgbClr val="F2F2F2"/>
          </a:solidFill>
          <a:ln w="6350">
            <a:solidFill>
              <a:srgbClr val="6D6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11"/>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sp>
        <p:nvSpPr>
          <p:cNvPr id="30" name="Parallelogram 29">
            <a:extLst>
              <a:ext uri="{FF2B5EF4-FFF2-40B4-BE49-F238E27FC236}">
                <a16:creationId xmlns:a16="http://schemas.microsoft.com/office/drawing/2014/main" id="{586B692D-4588-A6B1-A3E3-18781053760B}"/>
              </a:ext>
            </a:extLst>
          </p:cNvPr>
          <p:cNvSpPr/>
          <p:nvPr/>
        </p:nvSpPr>
        <p:spPr>
          <a:xfrm>
            <a:off x="5997499" y="2307416"/>
            <a:ext cx="991798" cy="219120"/>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lowchart: Data 30">
            <a:extLst>
              <a:ext uri="{FF2B5EF4-FFF2-40B4-BE49-F238E27FC236}">
                <a16:creationId xmlns:a16="http://schemas.microsoft.com/office/drawing/2014/main" id="{71882CC6-9C4F-A534-4E31-C7E71D11A047}"/>
              </a:ext>
            </a:extLst>
          </p:cNvPr>
          <p:cNvSpPr/>
          <p:nvPr/>
        </p:nvSpPr>
        <p:spPr>
          <a:xfrm flipH="1">
            <a:off x="6006741" y="1766811"/>
            <a:ext cx="1022426" cy="508199"/>
          </a:xfrm>
          <a:prstGeom prst="flowChartInputOutput">
            <a:avLst/>
          </a:prstGeom>
          <a:solidFill>
            <a:srgbClr val="C00000"/>
          </a:solidFill>
          <a:ln w="952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A2D2FFA-68DE-5EC5-5ACD-91E85A73A989}"/>
              </a:ext>
            </a:extLst>
          </p:cNvPr>
          <p:cNvSpPr/>
          <p:nvPr/>
        </p:nvSpPr>
        <p:spPr>
          <a:xfrm>
            <a:off x="7449308" y="2836916"/>
            <a:ext cx="1002887" cy="267479"/>
          </a:xfrm>
          <a:prstGeom prst="parallelogram">
            <a:avLst>
              <a:gd name="adj" fmla="val 99026"/>
            </a:avLst>
          </a:prstGeom>
          <a:solidFill>
            <a:srgbClr val="0F0C0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lowchart: Data 33">
            <a:extLst>
              <a:ext uri="{FF2B5EF4-FFF2-40B4-BE49-F238E27FC236}">
                <a16:creationId xmlns:a16="http://schemas.microsoft.com/office/drawing/2014/main" id="{067EC220-8CEB-EFAE-3CFA-66637D2738C0}"/>
              </a:ext>
            </a:extLst>
          </p:cNvPr>
          <p:cNvSpPr/>
          <p:nvPr/>
        </p:nvSpPr>
        <p:spPr>
          <a:xfrm flipH="1">
            <a:off x="7461187" y="2316863"/>
            <a:ext cx="1050504" cy="508199"/>
          </a:xfrm>
          <a:prstGeom prst="flowChartInputOutput">
            <a:avLst/>
          </a:prstGeom>
          <a:solidFill>
            <a:srgbClr val="0029A4"/>
          </a:solidFill>
          <a:ln>
            <a:solidFill>
              <a:srgbClr val="0F0C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6" descr="Vector Garbage Garbage Heap Cartoon Garbage Png Transparent Clipart Images">
            <a:extLst>
              <a:ext uri="{FF2B5EF4-FFF2-40B4-BE49-F238E27FC236}">
                <a16:creationId xmlns:a16="http://schemas.microsoft.com/office/drawing/2014/main" id="{BEEA0415-9AF3-C63A-A234-73BAAC32CD2F}"/>
              </a:ext>
            </a:extLst>
          </p:cNvPr>
          <p:cNvPicPr>
            <a:picLocks noChangeAspect="1" noChangeArrowheads="1"/>
          </p:cNvPicPr>
          <p:nvPr/>
        </p:nvPicPr>
        <p:blipFill>
          <a:blip r:embed="rId12" cstate="email">
            <a:alphaModFix/>
            <a:grayscl/>
            <a:extLst>
              <a:ext uri="{28A0092B-C50C-407E-A947-70E740481C1C}">
                <a14:useLocalDpi xmlns:a14="http://schemas.microsoft.com/office/drawing/2010/main"/>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2" descr="57 Free Sandwich Clipart - Cliparting.com">
            <a:extLst>
              <a:ext uri="{FF2B5EF4-FFF2-40B4-BE49-F238E27FC236}">
                <a16:creationId xmlns:a16="http://schemas.microsoft.com/office/drawing/2014/main" id="{D999B0EC-D409-9B0E-CD27-62B35F503F0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86635" y="4609036"/>
            <a:ext cx="459748" cy="37584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2" descr="57 Free Sandwich Clipart - Cliparting.com">
            <a:extLst>
              <a:ext uri="{FF2B5EF4-FFF2-40B4-BE49-F238E27FC236}">
                <a16:creationId xmlns:a16="http://schemas.microsoft.com/office/drawing/2014/main" id="{2C1C707B-0A7B-8F6E-88BE-1509FEC71DC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60421" y="4405544"/>
            <a:ext cx="459269" cy="37545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pple Cartoon Fruit Cartoon Of Apples Transparent | My XXX Hot Girl">
            <a:extLst>
              <a:ext uri="{FF2B5EF4-FFF2-40B4-BE49-F238E27FC236}">
                <a16:creationId xmlns:a16="http://schemas.microsoft.com/office/drawing/2014/main" id="{610DE61B-5B9D-DAEA-466A-B2B7580DD4A7}"/>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rot="20261159" flipH="1">
            <a:off x="1223682" y="4346263"/>
            <a:ext cx="354453" cy="3544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descr="Apple Cartoon Fruit Cartoon Of Apples Transparent | My XXX Hot Girl">
            <a:extLst>
              <a:ext uri="{FF2B5EF4-FFF2-40B4-BE49-F238E27FC236}">
                <a16:creationId xmlns:a16="http://schemas.microsoft.com/office/drawing/2014/main" id="{59DC69FF-93DE-D3DB-F01A-A4C0C8BDAD2C}"/>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rot="648922" flipH="1">
            <a:off x="1072199" y="4516736"/>
            <a:ext cx="394758" cy="3947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16" descr="Celery, celery stalk, celery stick, leafy green, leafy vegetable icon">
            <a:extLst>
              <a:ext uri="{FF2B5EF4-FFF2-40B4-BE49-F238E27FC236}">
                <a16:creationId xmlns:a16="http://schemas.microsoft.com/office/drawing/2014/main" id="{ABE3A0E9-8C4C-4E7E-9309-79DDEF7386DF}"/>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471751" y="4445384"/>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6" descr="Celery, celery stalk, celery stick, leafy green, leafy vegetable icon">
            <a:extLst>
              <a:ext uri="{FF2B5EF4-FFF2-40B4-BE49-F238E27FC236}">
                <a16:creationId xmlns:a16="http://schemas.microsoft.com/office/drawing/2014/main" id="{625249C0-3D27-B3BF-A1A9-7A77B85983F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2089720">
            <a:off x="1376303" y="4601525"/>
            <a:ext cx="350062" cy="3589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B0C97ACB-0C4C-9E31-C9D2-73995B9F9AF1}"/>
              </a:ext>
            </a:extLst>
          </p:cNvPr>
          <p:cNvGrpSpPr/>
          <p:nvPr/>
        </p:nvGrpSpPr>
        <p:grpSpPr>
          <a:xfrm flipH="1">
            <a:off x="3294610" y="854948"/>
            <a:ext cx="3022333" cy="5191385"/>
            <a:chOff x="13030386" y="-1508177"/>
            <a:chExt cx="5183803" cy="8954031"/>
          </a:xfrm>
        </p:grpSpPr>
        <p:sp>
          <p:nvSpPr>
            <p:cNvPr id="35" name="Oval 34">
              <a:extLst>
                <a:ext uri="{FF2B5EF4-FFF2-40B4-BE49-F238E27FC236}">
                  <a16:creationId xmlns:a16="http://schemas.microsoft.com/office/drawing/2014/main" id="{25659B6B-6D13-7D10-9B98-3860A9662B1B}"/>
                </a:ext>
              </a:extLst>
            </p:cNvPr>
            <p:cNvSpPr/>
            <p:nvPr/>
          </p:nvSpPr>
          <p:spPr>
            <a:xfrm>
              <a:off x="16070449" y="-192505"/>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2">
              <a:extLst>
                <a:ext uri="{FF2B5EF4-FFF2-40B4-BE49-F238E27FC236}">
                  <a16:creationId xmlns:a16="http://schemas.microsoft.com/office/drawing/2014/main" id="{150F2EC7-DEA3-0F70-AF64-C585773CE35B}"/>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3030386" y="-1508177"/>
              <a:ext cx="5183803" cy="8954031"/>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Speech Bubble: Oval 44">
            <a:extLst>
              <a:ext uri="{FF2B5EF4-FFF2-40B4-BE49-F238E27FC236}">
                <a16:creationId xmlns:a16="http://schemas.microsoft.com/office/drawing/2014/main" id="{AE6F19C7-2B8D-A201-912F-DD0F6ABBB7E9}"/>
              </a:ext>
            </a:extLst>
          </p:cNvPr>
          <p:cNvSpPr/>
          <p:nvPr/>
        </p:nvSpPr>
        <p:spPr>
          <a:xfrm>
            <a:off x="5504404" y="-19311"/>
            <a:ext cx="6166419" cy="2196423"/>
          </a:xfrm>
          <a:prstGeom prst="wedgeEllipseCallout">
            <a:avLst>
              <a:gd name="adj1" fmla="val -62883"/>
              <a:gd name="adj2" fmla="val 45732"/>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61942B4-9C65-79DE-4BCE-7E4AA8EC004A}"/>
              </a:ext>
            </a:extLst>
          </p:cNvPr>
          <p:cNvSpPr txBox="1"/>
          <p:nvPr/>
        </p:nvSpPr>
        <p:spPr>
          <a:xfrm>
            <a:off x="5684734" y="609377"/>
            <a:ext cx="5823996" cy="1015663"/>
          </a:xfrm>
          <a:prstGeom prst="rect">
            <a:avLst/>
          </a:prstGeom>
          <a:noFill/>
        </p:spPr>
        <p:txBody>
          <a:bodyPr wrap="square" rtlCol="0">
            <a:spAutoFit/>
          </a:bodyPr>
          <a:lstStyle/>
          <a:p>
            <a:pPr algn="ctr"/>
            <a:r>
              <a:rPr lang="en-US" sz="2000" dirty="0">
                <a:solidFill>
                  <a:schemeClr val="bg1"/>
                </a:solidFill>
                <a:latin typeface="+mj-lt"/>
              </a:rPr>
              <a:t>Don’t worry. We’ll leave a note on the forms next Saturday to remind Saturday Program Staff to leave all food in the designated refrigeration unit</a:t>
            </a:r>
          </a:p>
        </p:txBody>
      </p:sp>
      <p:pic>
        <p:nvPicPr>
          <p:cNvPr id="53" name="Picture 52">
            <a:extLst>
              <a:ext uri="{FF2B5EF4-FFF2-40B4-BE49-F238E27FC236}">
                <a16:creationId xmlns:a16="http://schemas.microsoft.com/office/drawing/2014/main" id="{29B056C0-9E4B-35AB-9EF9-3A0AB92DA766}"/>
              </a:ext>
            </a:extLst>
          </p:cNvPr>
          <p:cNvPicPr>
            <a:picLocks noChangeAspect="1"/>
          </p:cNvPicPr>
          <p:nvPr/>
        </p:nvPicPr>
        <p:blipFill rotWithShape="1">
          <a:blip r:embed="rId18"/>
          <a:srcRect l="1652" t="1323"/>
          <a:stretch/>
        </p:blipFill>
        <p:spPr>
          <a:xfrm>
            <a:off x="6636702" y="2253728"/>
            <a:ext cx="5112899" cy="3917022"/>
          </a:xfrm>
          <a:prstGeom prst="rect">
            <a:avLst/>
          </a:prstGeom>
        </p:spPr>
      </p:pic>
      <p:grpSp>
        <p:nvGrpSpPr>
          <p:cNvPr id="56" name="Group 55">
            <a:extLst>
              <a:ext uri="{FF2B5EF4-FFF2-40B4-BE49-F238E27FC236}">
                <a16:creationId xmlns:a16="http://schemas.microsoft.com/office/drawing/2014/main" id="{85B3E8B0-6D1A-94FE-2E68-41DE61A3FB79}"/>
              </a:ext>
            </a:extLst>
          </p:cNvPr>
          <p:cNvGrpSpPr/>
          <p:nvPr/>
        </p:nvGrpSpPr>
        <p:grpSpPr>
          <a:xfrm>
            <a:off x="8571473" y="3464550"/>
            <a:ext cx="1766541" cy="1881987"/>
            <a:chOff x="8571473" y="3464550"/>
            <a:chExt cx="1766541" cy="1881987"/>
          </a:xfrm>
        </p:grpSpPr>
        <p:pic>
          <p:nvPicPr>
            <p:cNvPr id="54" name="Picture 2" descr="Post-it note Paper Sticker Clip art - sticky notes png download - 1789*1906 - Free Transparent ...">
              <a:extLst>
                <a:ext uri="{FF2B5EF4-FFF2-40B4-BE49-F238E27FC236}">
                  <a16:creationId xmlns:a16="http://schemas.microsoft.com/office/drawing/2014/main" id="{04472A64-7892-0FC3-F618-BF325DDE05B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724242">
              <a:off x="8571473" y="3464550"/>
              <a:ext cx="1766541" cy="18819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E8A7648-998B-971C-8384-6068CEF6D2E0}"/>
                </a:ext>
              </a:extLst>
            </p:cNvPr>
            <p:cNvSpPr txBox="1"/>
            <p:nvPr/>
          </p:nvSpPr>
          <p:spPr>
            <a:xfrm rot="19425495">
              <a:off x="8738743" y="3664271"/>
              <a:ext cx="1467647" cy="1600438"/>
            </a:xfrm>
            <a:prstGeom prst="rect">
              <a:avLst/>
            </a:prstGeom>
            <a:noFill/>
          </p:spPr>
          <p:txBody>
            <a:bodyPr wrap="square" rtlCol="0">
              <a:spAutoFit/>
            </a:bodyPr>
            <a:lstStyle/>
            <a:p>
              <a:r>
                <a:rPr lang="en-US" sz="1400" dirty="0">
                  <a:solidFill>
                    <a:srgbClr val="0F0C09"/>
                  </a:solidFill>
                  <a:latin typeface="Bradley Hand ITC" panose="03070402050302030203" pitchFamily="66" charset="0"/>
                </a:rPr>
                <a:t>Please leave all leftovers in designated refrigeration unit. Thank you!</a:t>
              </a:r>
            </a:p>
            <a:p>
              <a:r>
                <a:rPr lang="en-US" sz="1400" dirty="0">
                  <a:solidFill>
                    <a:srgbClr val="0F0C09"/>
                  </a:solidFill>
                  <a:latin typeface="Bradley Hand ITC" panose="03070402050302030203" pitchFamily="66" charset="0"/>
                </a:rPr>
                <a:t>-Management</a:t>
              </a:r>
            </a:p>
          </p:txBody>
        </p:sp>
      </p:grpSp>
    </p:spTree>
    <p:custDataLst>
      <p:tags r:id="rId1"/>
    </p:custDataLst>
    <p:extLst>
      <p:ext uri="{BB962C8B-B14F-4D97-AF65-F5344CB8AC3E}">
        <p14:creationId xmlns:p14="http://schemas.microsoft.com/office/powerpoint/2010/main" val="2027374633"/>
      </p:ext>
    </p:extLst>
  </p:cSld>
  <p:clrMapOvr>
    <a:masterClrMapping/>
  </p:clrMapOvr>
  <mc:AlternateContent xmlns:mc="http://schemas.openxmlformats.org/markup-compatibility/2006" xmlns:p14="http://schemas.microsoft.com/office/powerpoint/2010/main">
    <mc:Choice Requires="p14">
      <p:transition p14:dur="0" advTm="28355"/>
    </mc:Choice>
    <mc:Fallback xmlns="">
      <p:transition advTm="2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C2EFD94D-D901-718C-A061-D8726D10041E}"/>
              </a:ext>
            </a:extLst>
          </p:cNvPr>
          <p:cNvGrpSpPr/>
          <p:nvPr/>
        </p:nvGrpSpPr>
        <p:grpSpPr>
          <a:xfrm>
            <a:off x="9763806" y="4596685"/>
            <a:ext cx="1568903" cy="1568903"/>
            <a:chOff x="13519377" y="1270642"/>
            <a:chExt cx="1568903" cy="1568903"/>
          </a:xfrm>
        </p:grpSpPr>
        <p:sp>
          <p:nvSpPr>
            <p:cNvPr id="91" name="Flowchart: Connector 90">
              <a:extLst>
                <a:ext uri="{FF2B5EF4-FFF2-40B4-BE49-F238E27FC236}">
                  <a16:creationId xmlns:a16="http://schemas.microsoft.com/office/drawing/2014/main" id="{EFCF8462-E20E-7D04-AABA-3430F9A6AC3C}"/>
                </a:ext>
              </a:extLst>
            </p:cNvPr>
            <p:cNvSpPr/>
            <p:nvPr/>
          </p:nvSpPr>
          <p:spPr>
            <a:xfrm>
              <a:off x="13541829" y="1270642"/>
              <a:ext cx="1524000" cy="1548757"/>
            </a:xfrm>
            <a:prstGeom prst="flowChartConnector">
              <a:avLst/>
            </a:prstGeom>
            <a:solidFill>
              <a:srgbClr val="8000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0" name="Picture 36" descr="Circle Png - ClipArt Best">
              <a:extLst>
                <a:ext uri="{FF2B5EF4-FFF2-40B4-BE49-F238E27FC236}">
                  <a16:creationId xmlns:a16="http://schemas.microsoft.com/office/drawing/2014/main" id="{7DACF67B-80F4-BFDB-D783-1A8727BE6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19377" y="1270642"/>
              <a:ext cx="1568903" cy="1568903"/>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4A6EFA6E-5469-9783-73CB-69FCF01E7CE7}"/>
                </a:ext>
              </a:extLst>
            </p:cNvPr>
            <p:cNvSpPr txBox="1"/>
            <p:nvPr/>
          </p:nvSpPr>
          <p:spPr>
            <a:xfrm>
              <a:off x="13590547" y="1731927"/>
              <a:ext cx="1426562" cy="646331"/>
            </a:xfrm>
            <a:prstGeom prst="rect">
              <a:avLst/>
            </a:prstGeom>
            <a:noFill/>
          </p:spPr>
          <p:txBody>
            <a:bodyPr wrap="square" rtlCol="0">
              <a:spAutoFit/>
            </a:bodyPr>
            <a:lstStyle/>
            <a:p>
              <a:pPr algn="ctr"/>
              <a:r>
                <a:rPr lang="en-US" dirty="0">
                  <a:latin typeface="Blackadder ITC" panose="04020505051007020D02" pitchFamily="82" charset="0"/>
                </a:rPr>
                <a:t>Queen Bee designs </a:t>
              </a:r>
            </a:p>
          </p:txBody>
        </p:sp>
      </p:grpSp>
      <p:pic>
        <p:nvPicPr>
          <p:cNvPr id="1034" name="Picture 10" descr="Empty room interior design 4319227 Vector Art at Vecteezy">
            <a:extLst>
              <a:ext uri="{FF2B5EF4-FFF2-40B4-BE49-F238E27FC236}">
                <a16:creationId xmlns:a16="http://schemas.microsoft.com/office/drawing/2014/main" id="{16C19FEA-5E28-88B5-9B29-1255AF53F93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emium Vector | Cartoon kitchen workspace of a restaurant kitchen">
            <a:extLst>
              <a:ext uri="{FF2B5EF4-FFF2-40B4-BE49-F238E27FC236}">
                <a16:creationId xmlns:a16="http://schemas.microsoft.com/office/drawing/2014/main" id="{31B70012-C1C9-A8AC-159C-A600238B34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1274" y="0"/>
            <a:ext cx="3790951" cy="3003479"/>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400E0D56-2F59-F961-9626-4BB99B6A143D}"/>
              </a:ext>
            </a:extLst>
          </p:cNvPr>
          <p:cNvSpPr/>
          <p:nvPr/>
        </p:nvSpPr>
        <p:spPr>
          <a:xfrm>
            <a:off x="6391274" y="2936804"/>
            <a:ext cx="3790951" cy="1473271"/>
          </a:xfrm>
          <a:prstGeom prst="rect">
            <a:avLst/>
          </a:prstGeom>
          <a:solidFill>
            <a:srgbClr val="7E8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descr="930+ Restaurant Sink Stock Illustrations, Royalty-Free Vector Graphics &amp; Clip Art - iStock">
            <a:extLst>
              <a:ext uri="{FF2B5EF4-FFF2-40B4-BE49-F238E27FC236}">
                <a16:creationId xmlns:a16="http://schemas.microsoft.com/office/drawing/2014/main" id="{48D5DC3D-0D17-8BD9-0AF2-D07AA57EAA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85" t="54064" r="70098" b="3755"/>
          <a:stretch/>
        </p:blipFill>
        <p:spPr bwMode="auto">
          <a:xfrm>
            <a:off x="1562100" y="1714500"/>
            <a:ext cx="15049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930+ Restaurant Sink Stock Illustrations, Royalty-Free Vector Graphics &amp; Clip Art - iStock">
            <a:extLst>
              <a:ext uri="{FF2B5EF4-FFF2-40B4-BE49-F238E27FC236}">
                <a16:creationId xmlns:a16="http://schemas.microsoft.com/office/drawing/2014/main" id="{53B1CC1B-2F4A-5EA6-37E8-8487ED87D4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103" t="53697" r="40445" b="4121"/>
          <a:stretch/>
        </p:blipFill>
        <p:spPr bwMode="auto">
          <a:xfrm>
            <a:off x="3220719" y="1714499"/>
            <a:ext cx="1600201"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ookshelf Clipart Cartoon Bookshelf Cartoon Transparent Free For - Riset">
            <a:extLst>
              <a:ext uri="{FF2B5EF4-FFF2-40B4-BE49-F238E27FC236}">
                <a16:creationId xmlns:a16="http://schemas.microsoft.com/office/drawing/2014/main" id="{BDCC2DD6-5FDA-B31B-E3C8-269EBEC500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36804"/>
            <a:ext cx="2921000" cy="166306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Bookshelf Cartoon Png">
            <a:extLst>
              <a:ext uri="{FF2B5EF4-FFF2-40B4-BE49-F238E27FC236}">
                <a16:creationId xmlns:a16="http://schemas.microsoft.com/office/drawing/2014/main" id="{EAF7DDF0-C33C-067B-672B-468DDE7FE8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0959" y="2930866"/>
            <a:ext cx="3217441" cy="16630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6C91167-CA0D-6479-C3C6-6BE4B1BD68A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959" y="1112720"/>
            <a:ext cx="5300241" cy="5211534"/>
          </a:xfrm>
          <a:prstGeom prst="rect">
            <a:avLst/>
          </a:prstGeom>
          <a:noFill/>
          <a:extLst>
            <a:ext uri="{909E8E84-426E-40DD-AFC4-6F175D3DCCD1}">
              <a14:hiddenFill xmlns:a14="http://schemas.microsoft.com/office/drawing/2010/main">
                <a:solidFill>
                  <a:srgbClr val="FFFFFF"/>
                </a:solidFill>
              </a14:hiddenFill>
            </a:ext>
          </a:extLst>
        </p:spPr>
      </p:pic>
      <p:sp>
        <p:nvSpPr>
          <p:cNvPr id="82" name="Speech Bubble: Oval 81">
            <a:extLst>
              <a:ext uri="{FF2B5EF4-FFF2-40B4-BE49-F238E27FC236}">
                <a16:creationId xmlns:a16="http://schemas.microsoft.com/office/drawing/2014/main" id="{2D9135F7-1084-2410-AB41-C4DA00747D1E}"/>
              </a:ext>
            </a:extLst>
          </p:cNvPr>
          <p:cNvSpPr/>
          <p:nvPr/>
        </p:nvSpPr>
        <p:spPr>
          <a:xfrm>
            <a:off x="3863161" y="57473"/>
            <a:ext cx="4495219" cy="2201333"/>
          </a:xfrm>
          <a:prstGeom prst="wedgeEllipseCallout">
            <a:avLst>
              <a:gd name="adj1" fmla="val -80568"/>
              <a:gd name="adj2" fmla="val 69808"/>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58FD5D5A-817B-D7A6-5374-B507EF0BE431}"/>
              </a:ext>
            </a:extLst>
          </p:cNvPr>
          <p:cNvSpPr txBox="1"/>
          <p:nvPr/>
        </p:nvSpPr>
        <p:spPr>
          <a:xfrm>
            <a:off x="4563695" y="411644"/>
            <a:ext cx="3064609" cy="1631216"/>
          </a:xfrm>
          <a:prstGeom prst="rect">
            <a:avLst/>
          </a:prstGeom>
          <a:noFill/>
        </p:spPr>
        <p:txBody>
          <a:bodyPr wrap="square" rtlCol="0">
            <a:spAutoFit/>
          </a:bodyPr>
          <a:lstStyle/>
          <a:p>
            <a:pPr algn="ctr"/>
            <a:r>
              <a:rPr lang="en-US" sz="2000" dirty="0">
                <a:solidFill>
                  <a:srgbClr val="EAEAEA"/>
                </a:solidFill>
              </a:rPr>
              <a:t>Once I’ve discarded all perishable items. I can now enter my productions and daily entry for Saturday Meal Service.</a:t>
            </a:r>
          </a:p>
        </p:txBody>
      </p:sp>
      <p:pic>
        <p:nvPicPr>
          <p:cNvPr id="2" name="Picture 34">
            <a:extLst>
              <a:ext uri="{FF2B5EF4-FFF2-40B4-BE49-F238E27FC236}">
                <a16:creationId xmlns:a16="http://schemas.microsoft.com/office/drawing/2014/main" id="{7C8C5BFC-C184-701A-1CD1-ABE29B18D9E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8893095" y="945604"/>
            <a:ext cx="1130458" cy="2057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Empty room interior design 4319227 Vector Art at Vecteezy">
            <a:extLst>
              <a:ext uri="{FF2B5EF4-FFF2-40B4-BE49-F238E27FC236}">
                <a16:creationId xmlns:a16="http://schemas.microsoft.com/office/drawing/2014/main" id="{4C44A34F-C6A1-2B21-7C06-E783959ABDE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5500" t="22683" r="1" b="26646"/>
          <a:stretch/>
        </p:blipFill>
        <p:spPr bwMode="auto">
          <a:xfrm>
            <a:off x="10182224" y="0"/>
            <a:ext cx="2009775" cy="44945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8357466"/>
      </p:ext>
    </p:extLst>
  </p:cSld>
  <p:clrMapOvr>
    <a:masterClrMapping/>
  </p:clrMapOvr>
  <mc:AlternateContent xmlns:mc="http://schemas.openxmlformats.org/markup-compatibility/2006" xmlns:p14="http://schemas.microsoft.com/office/powerpoint/2010/main">
    <mc:Choice Requires="p14">
      <p:transition p14:dur="0" advTm="36886"/>
    </mc:Choice>
    <mc:Fallback xmlns="">
      <p:transition advTm="368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11055 -0.00254 L -1.25E-6 2.01662E-17 " pathEditMode="relative" rAng="0" ptsTypes="AA">
                                      <p:cBhvr>
                                        <p:cTn id="9" dur="2000" fill="hold"/>
                                        <p:tgtEl>
                                          <p:spTgt spid="2"/>
                                        </p:tgtEl>
                                        <p:attrNameLst>
                                          <p:attrName>ppt_x</p:attrName>
                                          <p:attrName>ppt_y</p:attrName>
                                        </p:attrNameLst>
                                      </p:cBhvr>
                                      <p:rCtr x="-5534"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4="http://schemas.microsoft.com/office/powerpoint/2010/main">
    <mc:Choice Requires="p14">
      <p:transition p14:dur="0" advTm="62880"/>
    </mc:Choice>
    <mc:Fallback xmlns="">
      <p:transition advTm="628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A9640353-8CB6-9D57-12AE-B9A846D295DC}"/>
              </a:ext>
            </a:extLst>
          </p:cNvPr>
          <p:cNvSpPr/>
          <p:nvPr/>
        </p:nvSpPr>
        <p:spPr>
          <a:xfrm>
            <a:off x="-1719356" y="-1349334"/>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3B8878A-12A9-EE82-76AD-F54C535B9139}"/>
              </a:ext>
            </a:extLst>
          </p:cNvPr>
          <p:cNvSpPr/>
          <p:nvPr/>
        </p:nvSpPr>
        <p:spPr>
          <a:xfrm>
            <a:off x="5776501" y="391012"/>
            <a:ext cx="6352441" cy="592080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397" y="662060"/>
            <a:ext cx="5601330" cy="1325563"/>
          </a:xfrm>
        </p:spPr>
        <p:txBody>
          <a:bodyPr>
            <a:normAutofit/>
          </a:bodyPr>
          <a:lstStyle/>
          <a:p>
            <a:pPr algn="l"/>
            <a:r>
              <a:rPr lang="en-US" sz="8000" dirty="0">
                <a:solidFill>
                  <a:schemeClr val="tx2">
                    <a:lumMod val="50000"/>
                  </a:schemeClr>
                </a:solidFill>
              </a:rPr>
              <a:t>For ASP Staff Only</a:t>
            </a:r>
          </a:p>
        </p:txBody>
      </p:sp>
      <p:sp>
        <p:nvSpPr>
          <p:cNvPr id="5" name="Arrow: Left 4">
            <a:extLst>
              <a:ext uri="{FF2B5EF4-FFF2-40B4-BE49-F238E27FC236}">
                <a16:creationId xmlns:a16="http://schemas.microsoft.com/office/drawing/2014/main" id="{498EFF9A-7D7C-428A-B9EF-01C2578BAC05}"/>
              </a:ext>
            </a:extLst>
          </p:cNvPr>
          <p:cNvSpPr/>
          <p:nvPr/>
        </p:nvSpPr>
        <p:spPr>
          <a:xfrm>
            <a:off x="4275516" y="3489408"/>
            <a:ext cx="886524" cy="698500"/>
          </a:xfrm>
          <a:prstGeom prst="leftArrow">
            <a:avLst>
              <a:gd name="adj1" fmla="val 31693"/>
              <a:gd name="adj2" fmla="val 50000"/>
            </a:avLst>
          </a:prstGeom>
          <a:solidFill>
            <a:srgbClr val="FFAE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80449" y="2063418"/>
            <a:ext cx="4475852"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2800" dirty="0">
                <a:solidFill>
                  <a:schemeClr val="tx2">
                    <a:lumMod val="50000"/>
                  </a:schemeClr>
                </a:solidFill>
                <a:latin typeface="Century Gothic" panose="020B0502020202020204" pitchFamily="34" charset="0"/>
              </a:rPr>
              <a:t>Supper Program Training Sign-In Sheets:</a:t>
            </a:r>
          </a:p>
          <a:p>
            <a:pPr marL="0" indent="0">
              <a:spcBef>
                <a:spcPts val="0"/>
              </a:spcBef>
              <a:spcAft>
                <a:spcPts val="800"/>
              </a:spcAft>
              <a:buFont typeface="Arial"/>
              <a:buNone/>
            </a:pPr>
            <a:r>
              <a:rPr lang="en-US" sz="2800" dirty="0">
                <a:solidFill>
                  <a:schemeClr val="tx2">
                    <a:lumMod val="50000"/>
                  </a:schemeClr>
                </a:solidFill>
                <a:latin typeface="Century Gothic" panose="020B0502020202020204" pitchFamily="34" charset="0"/>
              </a:rPr>
              <a:t>	1. FS Staff Form</a:t>
            </a:r>
          </a:p>
          <a:p>
            <a:pPr marL="0" indent="0">
              <a:spcBef>
                <a:spcPts val="0"/>
              </a:spcBef>
              <a:spcAft>
                <a:spcPts val="800"/>
              </a:spcAft>
              <a:buFont typeface="Arial"/>
              <a:buNone/>
            </a:pPr>
            <a:r>
              <a:rPr lang="en-US" sz="2800" dirty="0">
                <a:solidFill>
                  <a:schemeClr val="tx2">
                    <a:lumMod val="50000"/>
                  </a:schemeClr>
                </a:solidFill>
                <a:latin typeface="Century Gothic" panose="020B0502020202020204" pitchFamily="34" charset="0"/>
              </a:rPr>
              <a:t>	2. ASP Staff Form</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35" name="Content Placeholder 2">
            <a:extLst>
              <a:ext uri="{FF2B5EF4-FFF2-40B4-BE49-F238E27FC236}">
                <a16:creationId xmlns:a16="http://schemas.microsoft.com/office/drawing/2014/main" id="{52E6A37A-4AF2-49AC-8C7B-5AEB4431093C}"/>
              </a:ext>
            </a:extLst>
          </p:cNvPr>
          <p:cNvSpPr txBox="1">
            <a:spLocks/>
          </p:cNvSpPr>
          <p:nvPr/>
        </p:nvSpPr>
        <p:spPr>
          <a:xfrm>
            <a:off x="680449" y="4263703"/>
            <a:ext cx="4844825" cy="194132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800"/>
              </a:spcAft>
              <a:buFont typeface="Arial"/>
              <a:buNone/>
            </a:pPr>
            <a:r>
              <a:rPr lang="en-US" sz="2400" b="1" dirty="0">
                <a:solidFill>
                  <a:schemeClr val="tx2">
                    <a:lumMod val="50000"/>
                  </a:schemeClr>
                </a:solidFill>
                <a:latin typeface="Century Gothic" panose="020B0502020202020204" pitchFamily="34" charset="0"/>
              </a:rPr>
              <a:t>Note</a:t>
            </a:r>
            <a:r>
              <a:rPr lang="en-US" sz="2400" dirty="0">
                <a:solidFill>
                  <a:schemeClr val="tx2">
                    <a:lumMod val="50000"/>
                  </a:schemeClr>
                </a:solidFill>
                <a:latin typeface="Century Gothic" panose="020B0502020202020204" pitchFamily="34" charset="0"/>
              </a:rPr>
              <a:t>: File original sign-in sheets 		at your school site and 			give a copy to ASP staff 			for their records.</a:t>
            </a:r>
          </a:p>
          <a:p>
            <a:pPr lvl="1">
              <a:spcBef>
                <a:spcPts val="0"/>
              </a:spcBef>
              <a:spcAft>
                <a:spcPts val="800"/>
              </a:spcAft>
              <a:buFont typeface="Wingdings" panose="05000000000000000000" pitchFamily="2" charset="2"/>
              <a:buChar char="Ø"/>
            </a:pPr>
            <a:endParaRPr lang="en-US" sz="2400" dirty="0">
              <a:solidFill>
                <a:srgbClr val="002060"/>
              </a:solidFill>
              <a:latin typeface="Century Gothic" panose="020B0502020202020204" pitchFamily="34" charset="0"/>
            </a:endParaRPr>
          </a:p>
        </p:txBody>
      </p:sp>
      <p:pic>
        <p:nvPicPr>
          <p:cNvPr id="12" name="Picture 11" descr="A blank form with text and a picture">
            <a:extLst>
              <a:ext uri="{FF2B5EF4-FFF2-40B4-BE49-F238E27FC236}">
                <a16:creationId xmlns:a16="http://schemas.microsoft.com/office/drawing/2014/main" id="{ED8E4D18-BA11-120D-1322-510529E9505B}"/>
              </a:ext>
            </a:extLst>
          </p:cNvPr>
          <p:cNvPicPr>
            <a:picLocks noChangeAspect="1"/>
          </p:cNvPicPr>
          <p:nvPr/>
        </p:nvPicPr>
        <p:blipFill>
          <a:blip r:embed="rId4"/>
          <a:stretch>
            <a:fillRect/>
          </a:stretch>
        </p:blipFill>
        <p:spPr>
          <a:xfrm>
            <a:off x="7363598" y="1218058"/>
            <a:ext cx="3354759" cy="4330983"/>
          </a:xfrm>
          <a:prstGeom prst="rect">
            <a:avLst/>
          </a:prstGeom>
        </p:spPr>
      </p:pic>
      <p:sp>
        <p:nvSpPr>
          <p:cNvPr id="34" name="Rectangle: Rounded Corners 33">
            <a:extLst>
              <a:ext uri="{FF2B5EF4-FFF2-40B4-BE49-F238E27FC236}">
                <a16:creationId xmlns:a16="http://schemas.microsoft.com/office/drawing/2014/main" id="{FD6D504D-63C5-499D-BCE4-F119C302340C}"/>
              </a:ext>
            </a:extLst>
          </p:cNvPr>
          <p:cNvSpPr/>
          <p:nvPr/>
        </p:nvSpPr>
        <p:spPr>
          <a:xfrm>
            <a:off x="10067755" y="4948830"/>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0" name="Rectangle 29">
            <a:extLst>
              <a:ext uri="{FF2B5EF4-FFF2-40B4-BE49-F238E27FC236}">
                <a16:creationId xmlns:a16="http://schemas.microsoft.com/office/drawing/2014/main" id="{D3DFBC46-B042-4AAD-A509-5487197A5734}"/>
              </a:ext>
            </a:extLst>
          </p:cNvPr>
          <p:cNvSpPr/>
          <p:nvPr/>
        </p:nvSpPr>
        <p:spPr>
          <a:xfrm>
            <a:off x="9262865" y="2886241"/>
            <a:ext cx="810228" cy="1790675"/>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48805BA-B8E5-465C-80D6-EBDA2BBD1DD3}"/>
              </a:ext>
            </a:extLst>
          </p:cNvPr>
          <p:cNvSpPr/>
          <p:nvPr/>
        </p:nvSpPr>
        <p:spPr>
          <a:xfrm>
            <a:off x="6809397" y="2888466"/>
            <a:ext cx="920350" cy="645480"/>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2060"/>
                </a:solidFill>
              </a:rPr>
              <a:t>1</a:t>
            </a:r>
            <a:r>
              <a:rPr lang="en-US" sz="1200" b="1" baseline="30000" dirty="0">
                <a:solidFill>
                  <a:srgbClr val="002060"/>
                </a:solidFill>
              </a:rPr>
              <a:t>st</a:t>
            </a:r>
            <a:r>
              <a:rPr lang="en-US" sz="1200" b="1" dirty="0">
                <a:solidFill>
                  <a:srgbClr val="002060"/>
                </a:solidFill>
              </a:rPr>
              <a:t> day of school is August 12</a:t>
            </a:r>
            <a:r>
              <a:rPr lang="en-US" sz="1200" b="1" baseline="30000" dirty="0">
                <a:solidFill>
                  <a:srgbClr val="002060"/>
                </a:solidFill>
              </a:rPr>
              <a:t>th</a:t>
            </a:r>
            <a:endParaRPr lang="en-US" sz="1200" b="1" dirty="0">
              <a:solidFill>
                <a:srgbClr val="002060"/>
              </a:solidFill>
            </a:endParaRP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9759350" y="4676916"/>
            <a:ext cx="325221"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4E5027FA-1DE3-8D38-321C-37ACCB9C8A1C}"/>
              </a:ext>
            </a:extLst>
          </p:cNvPr>
          <p:cNvSpPr/>
          <p:nvPr/>
        </p:nvSpPr>
        <p:spPr>
          <a:xfrm>
            <a:off x="11142578" y="443845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DDF2BB6-BF18-7AAC-F63E-4F05AD3EE247}"/>
              </a:ext>
            </a:extLst>
          </p:cNvPr>
          <p:cNvSpPr/>
          <p:nvPr/>
        </p:nvSpPr>
        <p:spPr>
          <a:xfrm>
            <a:off x="11156067" y="56935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962850"/>
      </p:ext>
    </p:extLst>
  </p:cSld>
  <p:clrMapOvr>
    <a:masterClrMapping/>
  </p:clrMapOvr>
  <mc:AlternateContent xmlns:mc="http://schemas.openxmlformats.org/markup-compatibility/2006" xmlns:p159="http://schemas.microsoft.com/office/powerpoint/2015/09/main">
    <mc:Choice Requires="p159">
      <p:transition spd="slow" advTm="88983">
        <p159:morph option="byObject"/>
      </p:transition>
    </mc:Choice>
    <mc:Fallback xmlns="">
      <p:transition spd="slow" advTm="889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6" presetClass="emph" presetSubtype="0" repeatCount="3000" fill="hold" grpId="1" nodeType="afterEffect">
                                  <p:stCondLst>
                                    <p:cond delay="0"/>
                                  </p:stCondLst>
                                  <p:childTnLst>
                                    <p:animEffect transition="out" filter="fade">
                                      <p:cBhvr>
                                        <p:cTn id="10" dur="1000" tmFilter="0, 0; .2, .5; .8, .5; 1, 0"/>
                                        <p:tgtEl>
                                          <p:spTgt spid="5"/>
                                        </p:tgtEl>
                                      </p:cBhvr>
                                    </p:animEffect>
                                    <p:animScale>
                                      <p:cBhvr>
                                        <p:cTn id="11" dur="500" autoRev="1" fill="hold"/>
                                        <p:tgtEl>
                                          <p:spTgt spid="5"/>
                                        </p:tgtEl>
                                      </p:cBhvr>
                                      <p:by x="105000" y="105000"/>
                                    </p:animScale>
                                  </p:childTnLst>
                                </p:cTn>
                              </p:par>
                            </p:childTnLst>
                          </p:cTn>
                        </p:par>
                        <p:par>
                          <p:cTn id="12" fill="hold">
                            <p:stCondLst>
                              <p:cond delay="3500"/>
                            </p:stCondLst>
                            <p:childTnLst>
                              <p:par>
                                <p:cTn id="13" presetID="16" presetClass="entr" presetSubtype="37"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outVertical)">
                                      <p:cBhvr>
                                        <p:cTn id="15" dur="500"/>
                                        <p:tgtEl>
                                          <p:spTgt spid="30"/>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4"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6398" y="32550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943953" y="1950860"/>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Compare names with Supper Program Training Sign-In Sheets</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Identify staff in need of training</a:t>
            </a:r>
          </a:p>
          <a:p>
            <a:pPr lvl="1">
              <a:spcBef>
                <a:spcPts val="0"/>
              </a:spcBef>
              <a:spcAft>
                <a:spcPts val="14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Provide training for new staff</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sp>
        <p:nvSpPr>
          <p:cNvPr id="3" name="Rectangle 2">
            <a:extLst>
              <a:ext uri="{FF2B5EF4-FFF2-40B4-BE49-F238E27FC236}">
                <a16:creationId xmlns:a16="http://schemas.microsoft.com/office/drawing/2014/main" id="{C22A9455-F454-4FBC-B10D-57E8D1CB640E}"/>
              </a:ext>
            </a:extLst>
          </p:cNvPr>
          <p:cNvSpPr/>
          <p:nvPr/>
        </p:nvSpPr>
        <p:spPr>
          <a:xfrm>
            <a:off x="6943953" y="6017561"/>
            <a:ext cx="6096000" cy="707886"/>
          </a:xfrm>
          <a:prstGeom prst="rect">
            <a:avLst/>
          </a:prstGeom>
        </p:spPr>
        <p:txBody>
          <a:bodyPr>
            <a:spAutoFit/>
          </a:bodyPr>
          <a:lstStyle/>
          <a:p>
            <a:pPr lvl="0">
              <a:spcAft>
                <a:spcPts val="800"/>
              </a:spcAft>
            </a:pPr>
            <a:r>
              <a:rPr lang="en-US" sz="2000" b="1" dirty="0">
                <a:solidFill>
                  <a:schemeClr val="tx2">
                    <a:lumMod val="50000"/>
                  </a:schemeClr>
                </a:solidFill>
                <a:latin typeface="Century Gothic" panose="020B0502020202020204" pitchFamily="34" charset="0"/>
              </a:rPr>
              <a:t>Note</a:t>
            </a:r>
            <a:r>
              <a:rPr lang="en-US" sz="2000" dirty="0">
                <a:solidFill>
                  <a:schemeClr val="tx2">
                    <a:lumMod val="50000"/>
                  </a:schemeClr>
                </a:solidFill>
                <a:latin typeface="Century Gothic" panose="020B0502020202020204" pitchFamily="34" charset="0"/>
              </a:rPr>
              <a:t>: All staff must be trained prior to 		working in the supper program</a:t>
            </a:r>
            <a:r>
              <a:rPr lang="en-US" sz="2000" dirty="0">
                <a:solidFill>
                  <a:srgbClr val="000000"/>
                </a:solidFill>
                <a:latin typeface="Century Gothic" panose="020B0502020202020204" pitchFamily="34" charset="0"/>
              </a:rPr>
              <a:t>.</a:t>
            </a: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3"/>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10/18/2024</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spd="slow" advTm="47382">
        <p159:morph option="byObject"/>
      </p:transition>
    </mc:Choice>
    <mc:Fallback xmlns="">
      <p:transition spd="slow" advTm="47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853351" y="20424"/>
            <a:ext cx="10515600" cy="1325563"/>
          </a:xfrm>
        </p:spPr>
        <p:txBody>
          <a:bodyPr>
            <a:normAutofit/>
          </a:bodyPr>
          <a:lstStyle/>
          <a:p>
            <a:pPr algn="l"/>
            <a:r>
              <a:rPr lang="en-US" sz="8000" dirty="0">
                <a:solidFill>
                  <a:schemeClr val="bg1"/>
                </a:solidFill>
              </a:rPr>
              <a:t>Civil Rights Requirements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053264" y="1345987"/>
            <a:ext cx="7138736"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solidFill>
                <a:latin typeface="Century Gothic" panose="020B0502020202020204" pitchFamily="34" charset="0"/>
                <a:cs typeface="Times New Roman" panose="02020603050405020304" pitchFamily="18" charset="0"/>
              </a:rPr>
              <a:t>All operating sites are required to ensure:</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Equal treatment for all participants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Good customer service to decrease complaints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Illegal barriers that prevent participants from receiving benefits are eliminated </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“And Justice for All” poster is displayed where the general public can see and read it</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General public is informed of program availability</a:t>
            </a:r>
          </a:p>
          <a:p>
            <a:pPr lvl="2" indent="-342900">
              <a:spcBef>
                <a:spcPts val="0"/>
              </a:spcBef>
              <a:spcAft>
                <a:spcPts val="400"/>
              </a:spcAft>
              <a:buFont typeface="Arial" panose="020B0604020202020204" pitchFamily="34" charset="0"/>
              <a:buChar char="•"/>
            </a:pPr>
            <a:r>
              <a:rPr lang="en-US" altLang="en-US" dirty="0">
                <a:solidFill>
                  <a:schemeClr val="bg1"/>
                </a:solidFill>
                <a:latin typeface="Century Gothic" panose="020B0502020202020204" pitchFamily="34" charset="0"/>
                <a:cs typeface="Times New Roman" panose="02020603050405020304" pitchFamily="18" charset="0"/>
              </a:rPr>
              <a:t>Provide information in the appropriate language</a:t>
            </a:r>
          </a:p>
        </p:txBody>
      </p:sp>
      <p:pic>
        <p:nvPicPr>
          <p:cNvPr id="3" name="Picture 2">
            <a:extLst>
              <a:ext uri="{FF2B5EF4-FFF2-40B4-BE49-F238E27FC236}">
                <a16:creationId xmlns:a16="http://schemas.microsoft.com/office/drawing/2014/main" id="{5DC440E2-9920-281C-97BF-FEF7F5F2AA5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6986" y="112295"/>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41E3F2B7-76A1-F198-A213-1BA4EE6205FF}"/>
              </a:ext>
            </a:extLst>
          </p:cNvPr>
          <p:cNvSpPr/>
          <p:nvPr/>
        </p:nvSpPr>
        <p:spPr>
          <a:xfrm>
            <a:off x="2824109" y="3941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3FE1441-5D8B-A7B4-F586-BC2532D65104}"/>
              </a:ext>
            </a:extLst>
          </p:cNvPr>
          <p:cNvSpPr/>
          <p:nvPr/>
        </p:nvSpPr>
        <p:spPr>
          <a:xfrm>
            <a:off x="1795764" y="4844654"/>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03015"/>
      </p:ext>
    </p:extLst>
  </p:cSld>
  <p:clrMapOvr>
    <a:masterClrMapping/>
  </p:clrMapOvr>
  <mc:AlternateContent xmlns:mc="http://schemas.openxmlformats.org/markup-compatibility/2006" xmlns:p159="http://schemas.microsoft.com/office/powerpoint/2015/09/main">
    <mc:Choice Requires="p159">
      <p:transition spd="slow" advTm="37306">
        <p159:morph option="byObject"/>
      </p:transition>
    </mc:Choice>
    <mc:Fallback xmlns="">
      <p:transition spd="slow" advTm="3730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
</p:tagLst>
</file>

<file path=ppt/tags/tag10.xml><?xml version="1.0" encoding="utf-8"?>
<p:tagLst xmlns:a="http://schemas.openxmlformats.org/drawingml/2006/main" xmlns:r="http://schemas.openxmlformats.org/officeDocument/2006/relationships" xmlns:p="http://schemas.openxmlformats.org/presentationml/2006/main">
  <p:tag name="TIMING" val="|23.2|18.9"/>
</p:tagLst>
</file>

<file path=ppt/tags/tag11.xml><?xml version="1.0" encoding="utf-8"?>
<p:tagLst xmlns:a="http://schemas.openxmlformats.org/drawingml/2006/main" xmlns:r="http://schemas.openxmlformats.org/officeDocument/2006/relationships" xmlns:p="http://schemas.openxmlformats.org/presentationml/2006/main">
  <p:tag name="TIMING" val="|8|29"/>
</p:tagLst>
</file>

<file path=ppt/tags/tag12.xml><?xml version="1.0" encoding="utf-8"?>
<p:tagLst xmlns:a="http://schemas.openxmlformats.org/drawingml/2006/main" xmlns:r="http://schemas.openxmlformats.org/officeDocument/2006/relationships" xmlns:p="http://schemas.openxmlformats.org/presentationml/2006/main">
  <p:tag name="TIMING" val="|5.3|25.6"/>
</p:tagLst>
</file>

<file path=ppt/tags/tag13.xml><?xml version="1.0" encoding="utf-8"?>
<p:tagLst xmlns:a="http://schemas.openxmlformats.org/drawingml/2006/main" xmlns:r="http://schemas.openxmlformats.org/officeDocument/2006/relationships" xmlns:p="http://schemas.openxmlformats.org/presentationml/2006/main">
  <p:tag name="TIMING" val="|5.8"/>
</p:tagLst>
</file>

<file path=ppt/tags/tag14.xml><?xml version="1.0" encoding="utf-8"?>
<p:tagLst xmlns:a="http://schemas.openxmlformats.org/drawingml/2006/main" xmlns:r="http://schemas.openxmlformats.org/officeDocument/2006/relationships" xmlns:p="http://schemas.openxmlformats.org/presentationml/2006/main">
  <p:tag name="TIMING" val="|10.3"/>
</p:tagLst>
</file>

<file path=ppt/tags/tag15.xml><?xml version="1.0" encoding="utf-8"?>
<p:tagLst xmlns:a="http://schemas.openxmlformats.org/drawingml/2006/main" xmlns:r="http://schemas.openxmlformats.org/officeDocument/2006/relationships" xmlns:p="http://schemas.openxmlformats.org/presentationml/2006/main">
  <p:tag name="TIMING" val="|7.3"/>
</p:tagLst>
</file>

<file path=ppt/tags/tag16.xml><?xml version="1.0" encoding="utf-8"?>
<p:tagLst xmlns:a="http://schemas.openxmlformats.org/drawingml/2006/main" xmlns:r="http://schemas.openxmlformats.org/officeDocument/2006/relationships" xmlns:p="http://schemas.openxmlformats.org/presentationml/2006/main">
  <p:tag name="TIMING" val="|4.6|5.8|10|9.3|24|11.7"/>
</p:tagLst>
</file>

<file path=ppt/tags/tag17.xml><?xml version="1.0" encoding="utf-8"?>
<p:tagLst xmlns:a="http://schemas.openxmlformats.org/drawingml/2006/main" xmlns:r="http://schemas.openxmlformats.org/officeDocument/2006/relationships" xmlns:p="http://schemas.openxmlformats.org/presentationml/2006/main">
  <p:tag name="TIMING" val="|22.4|10.2|10.1"/>
</p:tagLst>
</file>

<file path=ppt/tags/tag18.xml><?xml version="1.0" encoding="utf-8"?>
<p:tagLst xmlns:a="http://schemas.openxmlformats.org/drawingml/2006/main" xmlns:r="http://schemas.openxmlformats.org/officeDocument/2006/relationships" xmlns:p="http://schemas.openxmlformats.org/presentationml/2006/main">
  <p:tag name="TIMING" val="|11.6|1.4|2.6|0.4"/>
</p:tagLst>
</file>

<file path=ppt/tags/tag19.xml><?xml version="1.0" encoding="utf-8"?>
<p:tagLst xmlns:a="http://schemas.openxmlformats.org/drawingml/2006/main" xmlns:r="http://schemas.openxmlformats.org/officeDocument/2006/relationships" xmlns:p="http://schemas.openxmlformats.org/presentationml/2006/main">
  <p:tag name="TIMING" val="|7.1|5|6.6|9.5|22.1|8.8"/>
</p:tagLst>
</file>

<file path=ppt/tags/tag2.xml><?xml version="1.0" encoding="utf-8"?>
<p:tagLst xmlns:a="http://schemas.openxmlformats.org/drawingml/2006/main" xmlns:r="http://schemas.openxmlformats.org/officeDocument/2006/relationships" xmlns:p="http://schemas.openxmlformats.org/presentationml/2006/main">
  <p:tag name="TIMING" val="|9.1"/>
</p:tagLst>
</file>

<file path=ppt/tags/tag20.xml><?xml version="1.0" encoding="utf-8"?>
<p:tagLst xmlns:a="http://schemas.openxmlformats.org/drawingml/2006/main" xmlns:r="http://schemas.openxmlformats.org/officeDocument/2006/relationships" xmlns:p="http://schemas.openxmlformats.org/presentationml/2006/main">
  <p:tag name="TIMING" val="|24.6|6.7|4.2|37.5|7.4|4"/>
</p:tagLst>
</file>

<file path=ppt/tags/tag21.xml><?xml version="1.0" encoding="utf-8"?>
<p:tagLst xmlns:a="http://schemas.openxmlformats.org/drawingml/2006/main" xmlns:r="http://schemas.openxmlformats.org/officeDocument/2006/relationships" xmlns:p="http://schemas.openxmlformats.org/presentationml/2006/main">
  <p:tag name="TIMING" val="|14.5|7.2|2.7|3.8|4.5|3.9"/>
</p:tagLst>
</file>

<file path=ppt/tags/tag22.xml><?xml version="1.0" encoding="utf-8"?>
<p:tagLst xmlns:a="http://schemas.openxmlformats.org/drawingml/2006/main" xmlns:r="http://schemas.openxmlformats.org/officeDocument/2006/relationships" xmlns:p="http://schemas.openxmlformats.org/presentationml/2006/main">
  <p:tag name="TIMING" val="|5.4"/>
</p:tagLst>
</file>

<file path=ppt/tags/tag23.xml><?xml version="1.0" encoding="utf-8"?>
<p:tagLst xmlns:a="http://schemas.openxmlformats.org/drawingml/2006/main" xmlns:r="http://schemas.openxmlformats.org/officeDocument/2006/relationships" xmlns:p="http://schemas.openxmlformats.org/presentationml/2006/main">
  <p:tag name="TIMING" val="|5.9|6.5|9.1|4.4"/>
</p:tagLst>
</file>

<file path=ppt/tags/tag24.xml><?xml version="1.0" encoding="utf-8"?>
<p:tagLst xmlns:a="http://schemas.openxmlformats.org/drawingml/2006/main" xmlns:r="http://schemas.openxmlformats.org/officeDocument/2006/relationships" xmlns:p="http://schemas.openxmlformats.org/presentationml/2006/main">
  <p:tag name="TIMING" val="|5.9|3.1|7.3"/>
</p:tagLst>
</file>

<file path=ppt/tags/tag25.xml><?xml version="1.0" encoding="utf-8"?>
<p:tagLst xmlns:a="http://schemas.openxmlformats.org/drawingml/2006/main" xmlns:r="http://schemas.openxmlformats.org/officeDocument/2006/relationships" xmlns:p="http://schemas.openxmlformats.org/presentationml/2006/main">
  <p:tag name="TIMING" val="|8.3|6.2|4.2|5|5.4|7"/>
</p:tagLst>
</file>

<file path=ppt/tags/tag26.xml><?xml version="1.0" encoding="utf-8"?>
<p:tagLst xmlns:a="http://schemas.openxmlformats.org/drawingml/2006/main" xmlns:r="http://schemas.openxmlformats.org/officeDocument/2006/relationships" xmlns:p="http://schemas.openxmlformats.org/presentationml/2006/main">
  <p:tag name="TIMING" val="|4.2|3|3.9"/>
</p:tagLst>
</file>

<file path=ppt/tags/tag27.xml><?xml version="1.0" encoding="utf-8"?>
<p:tagLst xmlns:a="http://schemas.openxmlformats.org/drawingml/2006/main" xmlns:r="http://schemas.openxmlformats.org/officeDocument/2006/relationships" xmlns:p="http://schemas.openxmlformats.org/presentationml/2006/main">
  <p:tag name="TIMING" val="|8.1|3.9|2.8|8.6|6|3"/>
</p:tagLst>
</file>

<file path=ppt/tags/tag28.xml><?xml version="1.0" encoding="utf-8"?>
<p:tagLst xmlns:a="http://schemas.openxmlformats.org/drawingml/2006/main" xmlns:r="http://schemas.openxmlformats.org/officeDocument/2006/relationships" xmlns:p="http://schemas.openxmlformats.org/presentationml/2006/main">
  <p:tag name="TIMING" val="|12.1|10|13.3|1.5|7.4|14.8|1|7.6"/>
</p:tagLst>
</file>

<file path=ppt/tags/tag29.xml><?xml version="1.0" encoding="utf-8"?>
<p:tagLst xmlns:a="http://schemas.openxmlformats.org/drawingml/2006/main" xmlns:r="http://schemas.openxmlformats.org/officeDocument/2006/relationships" xmlns:p="http://schemas.openxmlformats.org/presentationml/2006/main">
  <p:tag name="TIMING" val="|15.2|11.7|17|32.8"/>
</p:tagLst>
</file>

<file path=ppt/tags/tag3.xml><?xml version="1.0" encoding="utf-8"?>
<p:tagLst xmlns:a="http://schemas.openxmlformats.org/drawingml/2006/main" xmlns:r="http://schemas.openxmlformats.org/officeDocument/2006/relationships" xmlns:p="http://schemas.openxmlformats.org/presentationml/2006/main">
  <p:tag name="TIMING" val="|33.7"/>
</p:tagLst>
</file>

<file path=ppt/tags/tag30.xml><?xml version="1.0" encoding="utf-8"?>
<p:tagLst xmlns:a="http://schemas.openxmlformats.org/drawingml/2006/main" xmlns:r="http://schemas.openxmlformats.org/officeDocument/2006/relationships" xmlns:p="http://schemas.openxmlformats.org/presentationml/2006/main">
  <p:tag name="TIMING" val="|8.5|14.3|10.1|4.5"/>
</p:tagLst>
</file>

<file path=ppt/tags/tag31.xml><?xml version="1.0" encoding="utf-8"?>
<p:tagLst xmlns:a="http://schemas.openxmlformats.org/drawingml/2006/main" xmlns:r="http://schemas.openxmlformats.org/officeDocument/2006/relationships" xmlns:p="http://schemas.openxmlformats.org/presentationml/2006/main">
  <p:tag name="TIMING" val="|4.5|15.1|39.7|27|9.4"/>
</p:tagLst>
</file>

<file path=ppt/tags/tag32.xml><?xml version="1.0" encoding="utf-8"?>
<p:tagLst xmlns:a="http://schemas.openxmlformats.org/drawingml/2006/main" xmlns:r="http://schemas.openxmlformats.org/officeDocument/2006/relationships" xmlns:p="http://schemas.openxmlformats.org/presentationml/2006/main">
  <p:tag name="TIMING" val="|27.1|8|20.6"/>
</p:tagLst>
</file>

<file path=ppt/tags/tag33.xml><?xml version="1.0" encoding="utf-8"?>
<p:tagLst xmlns:a="http://schemas.openxmlformats.org/drawingml/2006/main" xmlns:r="http://schemas.openxmlformats.org/officeDocument/2006/relationships" xmlns:p="http://schemas.openxmlformats.org/presentationml/2006/main">
  <p:tag name="TIMING" val="|21.2|8.3|11.7"/>
</p:tagLst>
</file>

<file path=ppt/tags/tag34.xml><?xml version="1.0" encoding="utf-8"?>
<p:tagLst xmlns:a="http://schemas.openxmlformats.org/drawingml/2006/main" xmlns:r="http://schemas.openxmlformats.org/officeDocument/2006/relationships" xmlns:p="http://schemas.openxmlformats.org/presentationml/2006/main">
  <p:tag name="TIMING" val="|14.9|19.1"/>
</p:tagLst>
</file>

<file path=ppt/tags/tag35.xml><?xml version="1.0" encoding="utf-8"?>
<p:tagLst xmlns:a="http://schemas.openxmlformats.org/drawingml/2006/main" xmlns:r="http://schemas.openxmlformats.org/officeDocument/2006/relationships" xmlns:p="http://schemas.openxmlformats.org/presentationml/2006/main">
  <p:tag name="TIMING" val="|12.4|1.3"/>
</p:tagLst>
</file>

<file path=ppt/tags/tag36.xml><?xml version="1.0" encoding="utf-8"?>
<p:tagLst xmlns:a="http://schemas.openxmlformats.org/drawingml/2006/main" xmlns:r="http://schemas.openxmlformats.org/officeDocument/2006/relationships" xmlns:p="http://schemas.openxmlformats.org/presentationml/2006/main">
  <p:tag name="TIMING" val="|28.3"/>
</p:tagLst>
</file>

<file path=ppt/tags/tag4.xml><?xml version="1.0" encoding="utf-8"?>
<p:tagLst xmlns:a="http://schemas.openxmlformats.org/drawingml/2006/main" xmlns:r="http://schemas.openxmlformats.org/officeDocument/2006/relationships" xmlns:p="http://schemas.openxmlformats.org/presentationml/2006/main">
  <p:tag name="TIMING" val="|12.7|17.1|16.8|15"/>
</p:tagLst>
</file>

<file path=ppt/tags/tag5.xml><?xml version="1.0" encoding="utf-8"?>
<p:tagLst xmlns:a="http://schemas.openxmlformats.org/drawingml/2006/main" xmlns:r="http://schemas.openxmlformats.org/officeDocument/2006/relationships" xmlns:p="http://schemas.openxmlformats.org/presentationml/2006/main">
  <p:tag name="TIMING" val="|5.2|3.6|26.5|18.6"/>
</p:tagLst>
</file>

<file path=ppt/tags/tag6.xml><?xml version="1.0" encoding="utf-8"?>
<p:tagLst xmlns:a="http://schemas.openxmlformats.org/drawingml/2006/main" xmlns:r="http://schemas.openxmlformats.org/officeDocument/2006/relationships" xmlns:p="http://schemas.openxmlformats.org/presentationml/2006/main">
  <p:tag name="TIMING" val="|18.7"/>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14.5|16.3|13.6|8.3"/>
</p:tagLst>
</file>

<file path=ppt/tags/tag9.xml><?xml version="1.0" encoding="utf-8"?>
<p:tagLst xmlns:a="http://schemas.openxmlformats.org/drawingml/2006/main" xmlns:r="http://schemas.openxmlformats.org/officeDocument/2006/relationships" xmlns:p="http://schemas.openxmlformats.org/presentationml/2006/main">
  <p:tag name="TIMING" val="|21.4|11.4|8.2|9|7.3"/>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895e4f5bcce7b85e61f9e5ff08b55962">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ea07c8c2e6b0a029f169e17c835c337c"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18EBB8-EB98-44A0-BA68-C688D23CC2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539387-B8FD-47F2-B3E1-6A1E4D54E827}">
  <ds:schemaRefs>
    <ds:schemaRef ds:uri="http://schemas.microsoft.com/sharepoint/v3/contenttype/forms"/>
  </ds:schemaRefs>
</ds:datastoreItem>
</file>

<file path=customXml/itemProps3.xml><?xml version="1.0" encoding="utf-8"?>
<ds:datastoreItem xmlns:ds="http://schemas.openxmlformats.org/officeDocument/2006/customXml" ds:itemID="{0885D7CE-8541-4128-87F1-056F1904625C}">
  <ds:schemaRefs>
    <ds:schemaRef ds:uri="http://schemas.microsoft.com/office/2006/documentManagement/types"/>
    <ds:schemaRef ds:uri="a038a585-4f1b-4b82-9716-f9d38f63b763"/>
    <ds:schemaRef ds:uri="http://purl.org/dc/dcmitype/"/>
    <ds:schemaRef ds:uri="http://schemas.openxmlformats.org/package/2006/metadata/core-properties"/>
    <ds:schemaRef ds:uri="http://purl.org/dc/elements/1.1/"/>
    <ds:schemaRef ds:uri="http://www.w3.org/XML/1998/namespace"/>
    <ds:schemaRef ds:uri="http://schemas.microsoft.com/office/infopath/2007/PartnerControls"/>
    <ds:schemaRef ds:uri="b523212d-ee6b-416a-b870-f85da76adb72"/>
    <ds:schemaRef ds:uri="8bf10d84-95c4-446b-a6dc-317de1800774"/>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2017 Cafe LA Presentation Format</Template>
  <TotalTime>35859</TotalTime>
  <Words>6202</Words>
  <Application>Microsoft Office PowerPoint</Application>
  <PresentationFormat>Widescreen</PresentationFormat>
  <Paragraphs>695</Paragraphs>
  <Slides>69</Slides>
  <Notes>69</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2014 Cafe LA Presentation template</vt:lpstr>
      <vt:lpstr>1_2014 Cafe LA Presentation template</vt:lpstr>
      <vt:lpstr>PowerPoint Presentation</vt:lpstr>
      <vt:lpstr>Objective</vt:lpstr>
      <vt:lpstr>Supper Program Eligibility </vt:lpstr>
      <vt:lpstr>Annual Training</vt:lpstr>
      <vt:lpstr>Training Verification Forms</vt:lpstr>
      <vt:lpstr>Training  Acknowledgement </vt:lpstr>
      <vt:lpstr>For ASP Staff Only</vt:lpstr>
      <vt:lpstr>ASP Staff Training  Verification</vt:lpstr>
      <vt:lpstr>Civil Rights Requirements</vt:lpstr>
      <vt:lpstr>Mandatory Postings</vt:lpstr>
      <vt:lpstr>Eating Area Posters</vt:lpstr>
      <vt:lpstr>Supper Menu: Entrée  </vt:lpstr>
      <vt:lpstr>Supper Entrée Selection  </vt:lpstr>
      <vt:lpstr>Entrée Satisfaction Activity</vt:lpstr>
      <vt:lpstr>2-Week Menu Rotation</vt:lpstr>
      <vt:lpstr>Menu Guidelines</vt:lpstr>
      <vt:lpstr>Supper Meal Patterns</vt:lpstr>
      <vt:lpstr>MEAL PATTERNS &amp; SUBSTITUTIONS</vt:lpstr>
      <vt:lpstr>Making Substitutions</vt:lpstr>
      <vt:lpstr>Unequal Component Substitution</vt:lpstr>
      <vt:lpstr>Chocolate Milk Rule</vt:lpstr>
      <vt:lpstr>Special Dietary Needs</vt:lpstr>
      <vt:lpstr>Supper Transport Record</vt:lpstr>
      <vt:lpstr>PowerPoint Presentation</vt:lpstr>
      <vt:lpstr>PowerPoint Presentation</vt:lpstr>
      <vt:lpstr>PowerPoint Presentation</vt:lpstr>
      <vt:lpstr>PowerPoint Presentation</vt:lpstr>
      <vt:lpstr>PowerPoint Presentation</vt:lpstr>
      <vt:lpstr>Supper Cart Set Up</vt:lpstr>
      <vt:lpstr> Ice Blankets</vt:lpstr>
      <vt:lpstr>Hot Gel Packs</vt:lpstr>
      <vt:lpstr>Supper Cart Set Up Example</vt:lpstr>
      <vt:lpstr>Supper Service Example</vt:lpstr>
      <vt:lpstr>PowerPoint Presentation</vt:lpstr>
      <vt:lpstr>Counting and Claiming Forms</vt:lpstr>
      <vt:lpstr>ASP Supper Grid Sheet</vt:lpstr>
      <vt:lpstr>Community Roster</vt:lpstr>
      <vt:lpstr>Community Roster Required at ASP Service</vt:lpstr>
      <vt:lpstr>PRODUCTION RECORDS MEAL COUNTS</vt:lpstr>
      <vt:lpstr>Do Not Back Out Leftovers</vt:lpstr>
      <vt:lpstr>PowerPoint Presentation</vt:lpstr>
      <vt:lpstr>PowerPoint Presentation</vt:lpstr>
      <vt:lpstr>Program Attendance Rosters</vt:lpstr>
      <vt:lpstr>Original Source Defined</vt:lpstr>
      <vt:lpstr>Early Dismissal Policy</vt:lpstr>
      <vt:lpstr>Early Release Students</vt:lpstr>
      <vt:lpstr>PowerPoint Presentation</vt:lpstr>
      <vt:lpstr>Exceptions in High Schools</vt:lpstr>
      <vt:lpstr>PowerPoint Presentation</vt:lpstr>
      <vt:lpstr>PowerPoint Presentation</vt:lpstr>
      <vt:lpstr>PowerPoint Presentation</vt:lpstr>
      <vt:lpstr>PowerPoint Presentation</vt:lpstr>
      <vt:lpstr>PowerPoint Presentation</vt:lpstr>
      <vt:lpstr>PowerPoint Presentation</vt:lpstr>
      <vt:lpstr>Monitoring Dates</vt:lpstr>
      <vt:lpstr>Six Documents Required to  Complete a Monitoring</vt:lpstr>
      <vt:lpstr>How often are these forms submitted?</vt:lpstr>
      <vt:lpstr>Handling  Challenges</vt:lpstr>
      <vt:lpstr>PowerPoint Presentation</vt:lpstr>
      <vt:lpstr>Saturday Meal Service</vt:lpstr>
      <vt:lpstr>Saturday Meal Service Daily Forms</vt:lpstr>
      <vt:lpstr>Saturday Daily Transport Record</vt:lpstr>
      <vt:lpstr>SATURDAY MENU AT A GLANCE</vt:lpstr>
      <vt:lpstr>PowerPoint Presentation</vt:lpstr>
      <vt:lpstr>PowerPoint Presentation</vt:lpstr>
      <vt:lpstr>PowerPoint Presentation</vt:lpstr>
      <vt:lpstr>PowerPoint Presentation</vt:lpstr>
      <vt:lpstr>PowerPoint Presentation</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services division</dc:title>
  <dc:creator>Plubell, Vicka</dc:creator>
  <cp:lastModifiedBy>Wheeler, Lareina</cp:lastModifiedBy>
  <cp:revision>427</cp:revision>
  <cp:lastPrinted>2024-11-18T21:26:59Z</cp:lastPrinted>
  <dcterms:created xsi:type="dcterms:W3CDTF">2019-04-12T17:28:51Z</dcterms:created>
  <dcterms:modified xsi:type="dcterms:W3CDTF">2024-11-18T22:03:46Z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0x01010097CAFC83EC7FD54AA09FE4051AE6A32C</vt:lpwstr>
  </property>
</Properties>
</file>